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Raleway"/>
      <p:regular r:id="rId22"/>
      <p:bold r:id="rId23"/>
      <p:italic r:id="rId24"/>
      <p:boldItalic r:id="rId25"/>
    </p:embeddedFont>
    <p:embeddedFont>
      <p:font typeface="Roboto"/>
      <p:regular r:id="rId26"/>
      <p:bold r:id="rId27"/>
      <p:italic r:id="rId28"/>
      <p:boldItalic r:id="rId29"/>
    </p:embeddedFont>
    <p:embeddedFont>
      <p:font typeface="La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C38129D-FE17-4611-985C-3897A0924A7B}">
  <a:tblStyle styleId="{EC38129D-FE17-4611-985C-3897A0924A7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CF2A64F-B8DE-438B-ABFE-B1FCD732A919}"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Raleway-regular.fntdata"/><Relationship Id="rId21" Type="http://schemas.openxmlformats.org/officeDocument/2006/relationships/slide" Target="slides/slide15.xml"/><Relationship Id="rId24" Type="http://schemas.openxmlformats.org/officeDocument/2006/relationships/font" Target="fonts/Raleway-italic.fntdata"/><Relationship Id="rId23" Type="http://schemas.openxmlformats.org/officeDocument/2006/relationships/font" Target="fonts/Raleway-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regular.fntdata"/><Relationship Id="rId25" Type="http://schemas.openxmlformats.org/officeDocument/2006/relationships/font" Target="fonts/Raleway-boldItalic.fntdata"/><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5.xml"/><Relationship Id="rId33" Type="http://schemas.openxmlformats.org/officeDocument/2006/relationships/font" Target="fonts/Lato-boldItalic.fntdata"/><Relationship Id="rId10" Type="http://schemas.openxmlformats.org/officeDocument/2006/relationships/slide" Target="slides/slide4.xml"/><Relationship Id="rId32" Type="http://schemas.openxmlformats.org/officeDocument/2006/relationships/font" Target="fonts/Lato-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9901524494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9901524494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595959"/>
              </a:buClr>
              <a:buSzPts val="1200"/>
              <a:buFont typeface="Lato"/>
              <a:buChar char="●"/>
            </a:pPr>
            <a:r>
              <a:rPr b="1" lang="en" sz="1200">
                <a:solidFill>
                  <a:srgbClr val="595959"/>
                </a:solidFill>
                <a:latin typeface="Lato"/>
                <a:ea typeface="Lato"/>
                <a:cs typeface="Lato"/>
                <a:sym typeface="Lato"/>
              </a:rPr>
              <a:t>Loss vs epoch</a:t>
            </a:r>
            <a:endParaRPr b="1" sz="1200">
              <a:solidFill>
                <a:srgbClr val="595959"/>
              </a:solidFill>
              <a:latin typeface="Lato"/>
              <a:ea typeface="Lato"/>
              <a:cs typeface="Lato"/>
              <a:sym typeface="Lato"/>
            </a:endParaRPr>
          </a:p>
          <a:p>
            <a:pPr indent="-304800" lvl="0" marL="457200" rtl="0" algn="l">
              <a:spcBef>
                <a:spcPts val="0"/>
              </a:spcBef>
              <a:spcAft>
                <a:spcPts val="0"/>
              </a:spcAft>
              <a:buClr>
                <a:srgbClr val="595959"/>
              </a:buClr>
              <a:buSzPts val="1200"/>
              <a:buFont typeface="Lato"/>
              <a:buChar char="●"/>
            </a:pPr>
            <a:r>
              <a:rPr b="1" lang="en" sz="1200">
                <a:solidFill>
                  <a:srgbClr val="595959"/>
                </a:solidFill>
                <a:latin typeface="Lato"/>
                <a:ea typeface="Lato"/>
                <a:cs typeface="Lato"/>
                <a:sym typeface="Lato"/>
              </a:rPr>
              <a:t>GPU Comsumption</a:t>
            </a:r>
            <a:endParaRPr b="1" sz="1200">
              <a:solidFill>
                <a:srgbClr val="595959"/>
              </a:solidFill>
              <a:latin typeface="Lato"/>
              <a:ea typeface="Lato"/>
              <a:cs typeface="Lato"/>
              <a:sym typeface="Lato"/>
            </a:endParaRPr>
          </a:p>
          <a:p>
            <a:pPr indent="-304800" lvl="0" marL="457200" rtl="0" algn="l">
              <a:spcBef>
                <a:spcPts val="0"/>
              </a:spcBef>
              <a:spcAft>
                <a:spcPts val="0"/>
              </a:spcAft>
              <a:buClr>
                <a:srgbClr val="595959"/>
              </a:buClr>
              <a:buSzPts val="1200"/>
              <a:buFont typeface="Lato"/>
              <a:buChar char="●"/>
            </a:pPr>
            <a:r>
              <a:t/>
            </a:r>
            <a:endParaRPr b="1" sz="1200">
              <a:solidFill>
                <a:srgbClr val="595959"/>
              </a:solidFill>
              <a:latin typeface="Lato"/>
              <a:ea typeface="Lato"/>
              <a:cs typeface="Lato"/>
              <a:sym typeface="La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9901524494_3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9901524494_3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595959"/>
              </a:buClr>
              <a:buSzPts val="1200"/>
              <a:buFont typeface="Lato"/>
              <a:buChar char="●"/>
            </a:pPr>
            <a:r>
              <a:rPr b="1" lang="en" sz="1200">
                <a:solidFill>
                  <a:srgbClr val="595959"/>
                </a:solidFill>
                <a:latin typeface="Lato"/>
                <a:ea typeface="Lato"/>
                <a:cs typeface="Lato"/>
                <a:sym typeface="Lato"/>
              </a:rPr>
              <a:t>Loss vs epoch</a:t>
            </a:r>
            <a:endParaRPr b="1" sz="1200">
              <a:solidFill>
                <a:srgbClr val="595959"/>
              </a:solidFill>
              <a:latin typeface="Lato"/>
              <a:ea typeface="Lato"/>
              <a:cs typeface="Lato"/>
              <a:sym typeface="Lato"/>
            </a:endParaRPr>
          </a:p>
          <a:p>
            <a:pPr indent="-304800" lvl="0" marL="457200" rtl="0" algn="l">
              <a:spcBef>
                <a:spcPts val="0"/>
              </a:spcBef>
              <a:spcAft>
                <a:spcPts val="0"/>
              </a:spcAft>
              <a:buClr>
                <a:srgbClr val="595959"/>
              </a:buClr>
              <a:buSzPts val="1200"/>
              <a:buFont typeface="Lato"/>
              <a:buChar char="●"/>
            </a:pPr>
            <a:r>
              <a:rPr b="1" lang="en" sz="1200">
                <a:solidFill>
                  <a:srgbClr val="595959"/>
                </a:solidFill>
                <a:latin typeface="Lato"/>
                <a:ea typeface="Lato"/>
                <a:cs typeface="Lato"/>
                <a:sym typeface="Lato"/>
              </a:rPr>
              <a:t>GPU Comsumption</a:t>
            </a:r>
            <a:endParaRPr b="1" sz="1200">
              <a:solidFill>
                <a:srgbClr val="595959"/>
              </a:solidFill>
              <a:latin typeface="Lato"/>
              <a:ea typeface="Lato"/>
              <a:cs typeface="Lato"/>
              <a:sym typeface="Lato"/>
            </a:endParaRPr>
          </a:p>
          <a:p>
            <a:pPr indent="-304800" lvl="0" marL="457200" rtl="0" algn="l">
              <a:spcBef>
                <a:spcPts val="0"/>
              </a:spcBef>
              <a:spcAft>
                <a:spcPts val="0"/>
              </a:spcAft>
              <a:buClr>
                <a:srgbClr val="595959"/>
              </a:buClr>
              <a:buSzPts val="1200"/>
              <a:buFont typeface="Lato"/>
              <a:buChar char="●"/>
            </a:pPr>
            <a:r>
              <a:t/>
            </a:r>
            <a:endParaRPr b="1" sz="1200">
              <a:solidFill>
                <a:srgbClr val="595959"/>
              </a:solidFill>
              <a:latin typeface="Lato"/>
              <a:ea typeface="Lato"/>
              <a:cs typeface="Lato"/>
              <a:sym typeface="La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9901524494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9901524494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595959"/>
              </a:buClr>
              <a:buSzPts val="1200"/>
              <a:buFont typeface="Lato"/>
              <a:buChar char="●"/>
            </a:pPr>
            <a:r>
              <a:rPr b="1" lang="en" sz="1200">
                <a:solidFill>
                  <a:srgbClr val="595959"/>
                </a:solidFill>
                <a:latin typeface="Lato"/>
                <a:ea typeface="Lato"/>
                <a:cs typeface="Lato"/>
                <a:sym typeface="Lato"/>
              </a:rPr>
              <a:t>Loss vs epoch</a:t>
            </a:r>
            <a:endParaRPr b="1" sz="1200">
              <a:solidFill>
                <a:srgbClr val="595959"/>
              </a:solidFill>
              <a:latin typeface="Lato"/>
              <a:ea typeface="Lato"/>
              <a:cs typeface="Lato"/>
              <a:sym typeface="Lato"/>
            </a:endParaRPr>
          </a:p>
          <a:p>
            <a:pPr indent="-304800" lvl="0" marL="457200" rtl="0" algn="l">
              <a:spcBef>
                <a:spcPts val="0"/>
              </a:spcBef>
              <a:spcAft>
                <a:spcPts val="0"/>
              </a:spcAft>
              <a:buClr>
                <a:srgbClr val="595959"/>
              </a:buClr>
              <a:buSzPts val="1200"/>
              <a:buFont typeface="Lato"/>
              <a:buChar char="●"/>
            </a:pPr>
            <a:r>
              <a:rPr b="1" lang="en" sz="1200">
                <a:solidFill>
                  <a:srgbClr val="595959"/>
                </a:solidFill>
                <a:latin typeface="Lato"/>
                <a:ea typeface="Lato"/>
                <a:cs typeface="Lato"/>
                <a:sym typeface="Lato"/>
              </a:rPr>
              <a:t>GPU Comsumption</a:t>
            </a:r>
            <a:endParaRPr b="1" sz="1200">
              <a:solidFill>
                <a:srgbClr val="595959"/>
              </a:solidFill>
              <a:latin typeface="Lato"/>
              <a:ea typeface="Lato"/>
              <a:cs typeface="Lato"/>
              <a:sym typeface="Lato"/>
            </a:endParaRPr>
          </a:p>
          <a:p>
            <a:pPr indent="-304800" lvl="0" marL="457200" rtl="0" algn="l">
              <a:spcBef>
                <a:spcPts val="0"/>
              </a:spcBef>
              <a:spcAft>
                <a:spcPts val="0"/>
              </a:spcAft>
              <a:buClr>
                <a:srgbClr val="595959"/>
              </a:buClr>
              <a:buSzPts val="1200"/>
              <a:buFont typeface="Lato"/>
              <a:buChar char="●"/>
            </a:pPr>
            <a:r>
              <a:t/>
            </a:r>
            <a:endParaRPr b="1" sz="1200">
              <a:solidFill>
                <a:srgbClr val="595959"/>
              </a:solidFill>
              <a:latin typeface="Lato"/>
              <a:ea typeface="Lato"/>
              <a:cs typeface="Lato"/>
              <a:sym typeface="La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89a466f82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89a466f82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990152449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990152449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4c77548f10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4c77548f1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8dd7c9eb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8dd7c9eb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NOTES</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89a466f8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89a466f8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Few-shot Visual Language Models (Few-shot VLMs) are a class of advanced artificial intelligence models that combine the capabilities of Visual Language Models (VLMs) with the ability to perform tasks with minimal examples. </a:t>
            </a:r>
            <a:endParaRPr/>
          </a:p>
          <a:p>
            <a:pPr indent="-298450" lvl="0" marL="457200" rtl="0" algn="l">
              <a:spcBef>
                <a:spcPts val="0"/>
              </a:spcBef>
              <a:spcAft>
                <a:spcPts val="0"/>
              </a:spcAft>
              <a:buSzPts val="1100"/>
              <a:buChar char="●"/>
            </a:pPr>
            <a:r>
              <a:rPr lang="en"/>
              <a:t>These models are designed to quickly adapt to new tasks or domains with only a small amount of task-specific data, rather than requiring extensive training data. </a:t>
            </a:r>
            <a:endParaRPr/>
          </a:p>
          <a:p>
            <a:pPr indent="-298450" lvl="0" marL="457200" rtl="0" algn="l">
              <a:spcBef>
                <a:spcPts val="0"/>
              </a:spcBef>
              <a:spcAft>
                <a:spcPts val="0"/>
              </a:spcAft>
              <a:buSzPts val="1100"/>
              <a:buChar char="●"/>
            </a:pPr>
            <a:r>
              <a:rPr lang="en"/>
              <a:t>They excel in understanding and generating content that involves both textual and visual information, making them particularly well-suited for tasks that require a holistic understanding of multimedia data.</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Domain-Specific Challenges: Niche datasets, such as medical data, present unique challenges that demand specialized language and visual understanding. The Flamingo model, as a general-purpose VLM, may struggle to achieve optimal performance in these domains due to the specificity and complexity of the data.</a:t>
            </a:r>
            <a:endParaRPr/>
          </a:p>
          <a:p>
            <a:pPr indent="-298450" lvl="0" marL="457200" rtl="0" algn="l">
              <a:spcBef>
                <a:spcPts val="0"/>
              </a:spcBef>
              <a:spcAft>
                <a:spcPts val="0"/>
              </a:spcAft>
              <a:buSzPts val="1100"/>
              <a:buChar char="●"/>
            </a:pPr>
            <a:r>
              <a:rPr lang="en"/>
              <a:t>Resource Intensive Fine-Tuning: Fine-tuning a model like Flamingo on niche datasets typically requires a substantial investment of time, computational resources, and labeled data. This resource-intensive process hinders the rapid adaptation of the model to new domains. </a:t>
            </a:r>
            <a:r>
              <a:rPr b="1" lang="en"/>
              <a:t>1.2B params in Flam3B</a:t>
            </a:r>
            <a:endParaRPr b="1"/>
          </a:p>
          <a:p>
            <a:pPr indent="-298450" lvl="0" marL="457200" rtl="0" algn="l">
              <a:spcBef>
                <a:spcPts val="0"/>
              </a:spcBef>
              <a:spcAft>
                <a:spcPts val="0"/>
              </a:spcAft>
              <a:buSzPts val="1100"/>
              <a:buChar char="●"/>
            </a:pPr>
            <a:r>
              <a:rPr lang="en"/>
              <a:t>Limited Data Availability: Niche datasets, including those in the medical domain, often suffer from limited availability of annotated data. Fine-tuning the Flamingo model on these datasets becomes challenging due to insufficient training examples, which can lead to overfitting and suboptimal model performance.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89014f9b64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89014f9b64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Hypothesis:</a:t>
            </a:r>
            <a:r>
              <a:rPr lang="en">
                <a:solidFill>
                  <a:schemeClr val="dk1"/>
                </a:solidFill>
              </a:rPr>
              <a:t> Our hypothesis is that by replacing the Language Modeling Module (LLM) of the Flamingo model with a domain-specific LLM, incorporating trainable LoRA blocks, and fine-tuning only the LoRA blocks, the model will exhibit faster convergence and improved performance in niche domains. Leveraging a pre-trained LLM initialized with domain-specific knowledge accelerates the adaptation process, while the LoRA blocks enhance the model's ability to capture intricate interactions between textual and visual information. This combined approach is expected to outperform the baseline model, making it an efficient and effective solution for tasks that demand a deep understanding of both language and visual content.</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Step 1: Select a Domain-Specific Language Modeling Module (LLM):</a:t>
            </a:r>
            <a:r>
              <a:rPr lang="en">
                <a:solidFill>
                  <a:schemeClr val="dk1"/>
                </a:solidFill>
              </a:rPr>
              <a:t> This step is crucial because it sets the foundation for the fine-tuning process. By choosing an LLM that is already trained on the niche domain and performs well on benchmark datasets, you are capitalizing on existing domain expertise. This reduces the need to start from scratch and significantly accelerates the fine-tuning process. Moreover, the domain-specific LLM is likely to have learned domain-specific language patterns and terminologies, which are essential for tasks in that niche domain.</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Step 2: Replace the LLM of the Flamingo Model:</a:t>
            </a:r>
            <a:r>
              <a:rPr lang="en">
                <a:solidFill>
                  <a:schemeClr val="dk1"/>
                </a:solidFill>
              </a:rPr>
              <a:t> Flamingo is a versatile Few-shot VLM. By replacing its LLM with the domain-specific LLM, you are integrating domain knowledge directly into the multimodal context of Flamingo. This integration is vital for tasks that require a holistic understanding of both text and visual data. By using the Flamingo model as a base and swapping in a domain-specific LLM, you benefit from Flamingo's adaptability to different modalities and its capacity to handle multimodal tasks effectively.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Step 3: Add LoRA "Trainable" Blocks:</a:t>
            </a:r>
            <a:r>
              <a:rPr lang="en">
                <a:solidFill>
                  <a:schemeClr val="dk1"/>
                </a:solidFill>
              </a:rPr>
              <a:t> LoRA (Local and Recursive Attention) blocks are introduced to enhance the model's ability to capture and understand complex interactions between text and images or other visual data. The inclusion of trainable LoRA blocks empowers the model to better exploit the complementarity of these modalities. Freezing the parameters of the Flamingo model, except for the newly added trainable LoRA blocks, is a resource-efficient strategy. This ensures that the domain-specific knowledge from the pre-trained LLM remains intact, preventing it from being overwritten during fine-tuning. This is essential to maintain the advantage gained by starting with a domain-specific LLM. The LoRA blocks, which are initialized randomly or with small weights, can be fine-tuned to adapt the model specifically to the target task without disturbing the general domain knowledge.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Step 5: Fine-Tune Only the LoRA Trainable Blocks:</a:t>
            </a:r>
            <a:r>
              <a:rPr lang="en">
                <a:solidFill>
                  <a:schemeClr val="dk1"/>
                </a:solidFill>
              </a:rPr>
              <a:t> This step minimizes the computational resources and time required for fine-tuning. By focusing the fine-tuning process solely on the LoRA blocks, you're essentially enabling the model to learn the specific task while retaining the domain-specific expertise from the pre-trained LLM and the overall architecture of the Flamingo model. This approach is more efficient and effective than fine-tuning the entire model from scratch, especially for tasks where domain-specific knowledge is essential.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9901524494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9901524494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Hypothesis:</a:t>
            </a:r>
            <a:r>
              <a:rPr lang="en">
                <a:solidFill>
                  <a:schemeClr val="dk1"/>
                </a:solidFill>
              </a:rPr>
              <a:t> Our hypothesis is that by replacing the Language Modeling Module (LLM) of the Flamingo model with a domain-specific LLM, incorporating trainable LoRA blocks, and fine-tuning only the LoRA blocks, the model will exhibit faster convergence and improved performance in niche domains. Leveraging a pre-trained LLM initialized with domain-specific knowledge accelerates the adaptation process, while the LoRA blocks enhance the model's ability to capture intricate interactions between textual and visual information. This combined approach is expected to outperform the baseline model, making it an efficient and effective solution for tasks that demand a deep understanding of both language and visual content.</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Step 1: Select a Domain-Specific Language Modeling Module (LLM):</a:t>
            </a:r>
            <a:r>
              <a:rPr lang="en">
                <a:solidFill>
                  <a:schemeClr val="dk1"/>
                </a:solidFill>
              </a:rPr>
              <a:t> This step is crucial because it sets the foundation for the fine-tuning process. By choosing an LLM that is already trained on the niche domain and performs well on benchmark datasets, you are capitalizing on existing domain expertise. This reduces the need to start from scratch and significantly accelerates the fine-tuning process. Moreover, the domain-specific LLM is likely to have learned domain-specific language patterns and terminologies, which are essential for tasks in that niche domain.</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Step 2: Replace the LLM of the Flamingo Model:</a:t>
            </a:r>
            <a:r>
              <a:rPr lang="en">
                <a:solidFill>
                  <a:schemeClr val="dk1"/>
                </a:solidFill>
              </a:rPr>
              <a:t> Flamingo is a versatile Few-shot VLM. By replacing its LLM with the domain-specific LLM, you are integrating domain knowledge directly into the multimodal context of Flamingo. This integration is vital for tasks that require a holistic understanding of both text and visual data. By using the Flamingo model as a base and swapping in a domain-specific LLM, you benefit from Flamingo's adaptability to different modalities and its capacity to handle multimodal tasks effectively.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Step 3: Add LoRA "Trainable" Blocks:</a:t>
            </a:r>
            <a:r>
              <a:rPr lang="en">
                <a:solidFill>
                  <a:schemeClr val="dk1"/>
                </a:solidFill>
              </a:rPr>
              <a:t> LoRA (Local and Recursive Attention) blocks are introduced to enhance the model's ability to capture and understand complex interactions between text and images or other visual data. The inclusion of trainable LoRA blocks empowers the model to better exploit the complementarity of these modalities. Freezing the parameters of the Flamingo model, except for the newly added trainable LoRA blocks, is a resource-efficient strategy. This ensures that the domain-specific knowledge from the pre-trained LLM remains intact, preventing it from being overwritten during fine-tuning. This is essential to maintain the advantage gained by starting with a domain-specific LLM. The LoRA blocks, which are initialized randomly or with small weights, can be fine-tuned to adapt the model specifically to the target task without disturbing the general domain knowledge.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Step 5: Fine-Tune Only the LoRA Trainable Blocks:</a:t>
            </a:r>
            <a:r>
              <a:rPr lang="en">
                <a:solidFill>
                  <a:schemeClr val="dk1"/>
                </a:solidFill>
              </a:rPr>
              <a:t> This step minimizes the computational resources and time required for fine-tuning. By focusing the fine-tuning process solely on the LoRA blocks, you're essentially enabling the model to learn the specific task while retaining the domain-specific expertise from the pre-trained LLM and the overall architecture of the Flamingo model. This approach is more efficient and effective than fine-tuning the entire model from scratch, especially for tasks where domain-specific knowledge is essential.</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89a466f82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89a466f82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b="1" sz="1200">
              <a:solidFill>
                <a:srgbClr val="595959"/>
              </a:solidFill>
              <a:latin typeface="Lato"/>
              <a:ea typeface="Lato"/>
              <a:cs typeface="Lato"/>
              <a:sym typeface="La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8e2aefd11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8e2aefd11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b="1" sz="1200">
              <a:solidFill>
                <a:srgbClr val="595959"/>
              </a:solidFill>
              <a:latin typeface="Lato"/>
              <a:ea typeface="Lato"/>
              <a:cs typeface="Lato"/>
              <a:sym typeface="La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990152449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990152449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b="1" sz="1200">
              <a:solidFill>
                <a:srgbClr val="595959"/>
              </a:solidFill>
              <a:latin typeface="Lato"/>
              <a:ea typeface="Lato"/>
              <a:cs typeface="Lato"/>
              <a:sym typeface="La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9901524494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9901524494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595959"/>
              </a:buClr>
              <a:buSzPts val="1200"/>
              <a:buFont typeface="Lato"/>
              <a:buChar char="●"/>
            </a:pPr>
            <a:r>
              <a:rPr b="1" lang="en" sz="1200">
                <a:solidFill>
                  <a:srgbClr val="595959"/>
                </a:solidFill>
                <a:latin typeface="Lato"/>
                <a:ea typeface="Lato"/>
                <a:cs typeface="Lato"/>
                <a:sym typeface="Lato"/>
              </a:rPr>
              <a:t>Loss vs epoch</a:t>
            </a:r>
            <a:endParaRPr b="1" sz="1200">
              <a:solidFill>
                <a:srgbClr val="595959"/>
              </a:solidFill>
              <a:latin typeface="Lato"/>
              <a:ea typeface="Lato"/>
              <a:cs typeface="Lato"/>
              <a:sym typeface="Lato"/>
            </a:endParaRPr>
          </a:p>
          <a:p>
            <a:pPr indent="-304800" lvl="0" marL="457200" rtl="0" algn="l">
              <a:spcBef>
                <a:spcPts val="0"/>
              </a:spcBef>
              <a:spcAft>
                <a:spcPts val="0"/>
              </a:spcAft>
              <a:buClr>
                <a:srgbClr val="595959"/>
              </a:buClr>
              <a:buSzPts val="1200"/>
              <a:buFont typeface="Lato"/>
              <a:buChar char="●"/>
            </a:pPr>
            <a:r>
              <a:rPr b="1" lang="en" sz="1200">
                <a:solidFill>
                  <a:srgbClr val="595959"/>
                </a:solidFill>
                <a:latin typeface="Lato"/>
                <a:ea typeface="Lato"/>
                <a:cs typeface="Lato"/>
                <a:sym typeface="Lato"/>
              </a:rPr>
              <a:t>GPU Comsumption</a:t>
            </a:r>
            <a:endParaRPr b="1" sz="1200">
              <a:solidFill>
                <a:srgbClr val="595959"/>
              </a:solidFill>
              <a:latin typeface="Lato"/>
              <a:ea typeface="Lato"/>
              <a:cs typeface="Lato"/>
              <a:sym typeface="Lato"/>
            </a:endParaRPr>
          </a:p>
          <a:p>
            <a:pPr indent="-304800" lvl="0" marL="457200" rtl="0" algn="l">
              <a:spcBef>
                <a:spcPts val="0"/>
              </a:spcBef>
              <a:spcAft>
                <a:spcPts val="0"/>
              </a:spcAft>
              <a:buClr>
                <a:srgbClr val="595959"/>
              </a:buClr>
              <a:buSzPts val="1200"/>
              <a:buFont typeface="Lato"/>
              <a:buChar char="●"/>
            </a:pPr>
            <a:r>
              <a:t/>
            </a:r>
            <a:endParaRPr b="1" sz="1200">
              <a:solidFill>
                <a:srgbClr val="595959"/>
              </a:solidFill>
              <a:latin typeface="Lato"/>
              <a:ea typeface="Lato"/>
              <a:cs typeface="Lato"/>
              <a:sym typeface="La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github.com/mlfoundations/open_flamingo" TargetMode="External"/><Relationship Id="rId4" Type="http://schemas.openxmlformats.org/officeDocument/2006/relationships/hyperlink" Target="https://visualqa.org/download.html" TargetMode="External"/><Relationship Id="rId5" Type="http://schemas.openxmlformats.org/officeDocument/2006/relationships/hyperlink" Target="https://arxiv.org/pdf/2206.01718.pdf" TargetMode="External"/><Relationship Id="rId6" Type="http://schemas.openxmlformats.org/officeDocument/2006/relationships/hyperlink" Target="https://aclanthology.org/2022.aacl-main.40.pdf" TargetMode="External"/><Relationship Id="rId7" Type="http://schemas.openxmlformats.org/officeDocument/2006/relationships/hyperlink" Target="https://arxiv.org/abs/2305.17100" TargetMode="External"/><Relationship Id="rId8" Type="http://schemas.openxmlformats.org/officeDocument/2006/relationships/hyperlink" Target="https://paperswithcode.com/paper/measuring-massive-multitask-languag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89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Morph VLM</a:t>
            </a:r>
            <a:endParaRPr sz="4300"/>
          </a:p>
        </p:txBody>
      </p:sp>
      <p:sp>
        <p:nvSpPr>
          <p:cNvPr id="87" name="Google Shape;87;p13"/>
          <p:cNvSpPr txBox="1"/>
          <p:nvPr>
            <p:ph idx="1" type="subTitle"/>
          </p:nvPr>
        </p:nvSpPr>
        <p:spPr>
          <a:xfrm>
            <a:off x="727950" y="2106650"/>
            <a:ext cx="5507400" cy="938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Using the Flamingo Vision-Language model with efficient V-L models and fine-tuning on niche datasets using LoRA framework</a:t>
            </a:r>
            <a:endParaRPr/>
          </a:p>
        </p:txBody>
      </p:sp>
      <p:pic>
        <p:nvPicPr>
          <p:cNvPr id="88" name="Google Shape;88;p13"/>
          <p:cNvPicPr preferRelativeResize="0"/>
          <p:nvPr/>
        </p:nvPicPr>
        <p:blipFill rotWithShape="1">
          <a:blip r:embed="rId3">
            <a:alphaModFix/>
          </a:blip>
          <a:srcRect b="10620" l="23043" r="22940" t="14747"/>
          <a:stretch/>
        </p:blipFill>
        <p:spPr>
          <a:xfrm>
            <a:off x="6580950" y="1322450"/>
            <a:ext cx="1836600" cy="1903500"/>
          </a:xfrm>
          <a:prstGeom prst="ellipse">
            <a:avLst/>
          </a:prstGeom>
          <a:noFill/>
          <a:ln>
            <a:noFill/>
          </a:ln>
        </p:spPr>
      </p:pic>
      <p:sp>
        <p:nvSpPr>
          <p:cNvPr id="89" name="Google Shape;89;p13"/>
          <p:cNvSpPr txBox="1"/>
          <p:nvPr>
            <p:ph idx="1" type="subTitle"/>
          </p:nvPr>
        </p:nvSpPr>
        <p:spPr>
          <a:xfrm>
            <a:off x="727950" y="3467050"/>
            <a:ext cx="4308300" cy="120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Group 47, CSCI 544, Fall 2023</a:t>
            </a:r>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2"/>
          <p:cNvSpPr txBox="1"/>
          <p:nvPr>
            <p:ph type="title"/>
          </p:nvPr>
        </p:nvSpPr>
        <p:spPr>
          <a:xfrm>
            <a:off x="727650" y="5928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r>
              <a:rPr lang="en" sz="2711"/>
              <a:t>Results: Experiment 1</a:t>
            </a:r>
            <a:endParaRPr sz="2711"/>
          </a:p>
        </p:txBody>
      </p:sp>
      <p:sp>
        <p:nvSpPr>
          <p:cNvPr id="158" name="Google Shape;158;p22"/>
          <p:cNvSpPr txBox="1"/>
          <p:nvPr/>
        </p:nvSpPr>
        <p:spPr>
          <a:xfrm>
            <a:off x="727650" y="1291125"/>
            <a:ext cx="7394400" cy="12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
              <a:solidFill>
                <a:schemeClr val="accent1"/>
              </a:solidFill>
              <a:latin typeface="Lato"/>
              <a:ea typeface="Lato"/>
              <a:cs typeface="Lato"/>
              <a:sym typeface="Lato"/>
            </a:endParaRPr>
          </a:p>
          <a:p>
            <a:pPr indent="-323850" lvl="0" marL="457200" rtl="0" algn="l">
              <a:spcBef>
                <a:spcPts val="0"/>
              </a:spcBef>
              <a:spcAft>
                <a:spcPts val="0"/>
              </a:spcAft>
              <a:buClr>
                <a:schemeClr val="accent1"/>
              </a:buClr>
              <a:buSzPts val="1500"/>
              <a:buFont typeface="Lato"/>
              <a:buChar char="●"/>
            </a:pPr>
            <a:r>
              <a:rPr lang="en" sz="1500">
                <a:solidFill>
                  <a:schemeClr val="accent1"/>
                </a:solidFill>
                <a:latin typeface="Lato"/>
                <a:ea typeface="Lato"/>
                <a:cs typeface="Lato"/>
                <a:sym typeface="Lato"/>
              </a:rPr>
              <a:t>Trained on </a:t>
            </a:r>
            <a:r>
              <a:rPr b="1" lang="en" sz="1500">
                <a:solidFill>
                  <a:schemeClr val="accent1"/>
                </a:solidFill>
                <a:latin typeface="Lato"/>
                <a:ea typeface="Lato"/>
                <a:cs typeface="Lato"/>
                <a:sym typeface="Lato"/>
              </a:rPr>
              <a:t>NVIDIA GeForce RTX 4080 (12 GB) GPU </a:t>
            </a:r>
            <a:endParaRPr b="1" sz="1500">
              <a:solidFill>
                <a:schemeClr val="accent1"/>
              </a:solidFill>
              <a:latin typeface="Lato"/>
              <a:ea typeface="Lato"/>
              <a:cs typeface="Lato"/>
              <a:sym typeface="Lato"/>
            </a:endParaRPr>
          </a:p>
        </p:txBody>
      </p:sp>
      <p:pic>
        <p:nvPicPr>
          <p:cNvPr id="159" name="Google Shape;159;p22"/>
          <p:cNvPicPr preferRelativeResize="0"/>
          <p:nvPr/>
        </p:nvPicPr>
        <p:blipFill>
          <a:blip r:embed="rId3">
            <a:alphaModFix/>
          </a:blip>
          <a:stretch>
            <a:fillRect/>
          </a:stretch>
        </p:blipFill>
        <p:spPr>
          <a:xfrm>
            <a:off x="4755400" y="2402835"/>
            <a:ext cx="4314650" cy="2266866"/>
          </a:xfrm>
          <a:prstGeom prst="rect">
            <a:avLst/>
          </a:prstGeom>
          <a:noFill/>
          <a:ln>
            <a:noFill/>
          </a:ln>
        </p:spPr>
      </p:pic>
      <p:pic>
        <p:nvPicPr>
          <p:cNvPr id="160" name="Google Shape;160;p22"/>
          <p:cNvPicPr preferRelativeResize="0"/>
          <p:nvPr/>
        </p:nvPicPr>
        <p:blipFill>
          <a:blip r:embed="rId4">
            <a:alphaModFix/>
          </a:blip>
          <a:stretch>
            <a:fillRect/>
          </a:stretch>
        </p:blipFill>
        <p:spPr>
          <a:xfrm>
            <a:off x="364175" y="2402813"/>
            <a:ext cx="4314650" cy="22668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3"/>
          <p:cNvSpPr txBox="1"/>
          <p:nvPr>
            <p:ph type="title"/>
          </p:nvPr>
        </p:nvSpPr>
        <p:spPr>
          <a:xfrm>
            <a:off x="727650" y="5928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r>
              <a:rPr lang="en" sz="2711"/>
              <a:t>Future Plans</a:t>
            </a:r>
            <a:endParaRPr sz="2711"/>
          </a:p>
        </p:txBody>
      </p:sp>
      <p:graphicFrame>
        <p:nvGraphicFramePr>
          <p:cNvPr id="166" name="Google Shape;166;p23"/>
          <p:cNvGraphicFramePr/>
          <p:nvPr/>
        </p:nvGraphicFramePr>
        <p:xfrm>
          <a:off x="152400" y="152400"/>
          <a:ext cx="3000000" cy="3000000"/>
        </p:xfrm>
        <a:graphic>
          <a:graphicData uri="http://schemas.openxmlformats.org/drawingml/2006/table">
            <a:tbl>
              <a:tblPr>
                <a:solidFill>
                  <a:srgbClr val="161616"/>
                </a:solidFill>
                <a:tableStyleId>{ECF2A64F-B8DE-438B-ABFE-B1FCD732A919}</a:tableStyleId>
              </a:tblPr>
              <a:tblGrid>
                <a:gridCol w="8686800"/>
              </a:tblGrid>
              <a:tr h="419100">
                <a:tc>
                  <a:txBody>
                    <a:bodyPr/>
                    <a:lstStyle/>
                    <a:p>
                      <a:pPr indent="0" lvl="0" marL="0" rtl="0" algn="l">
                        <a:lnSpc>
                          <a:spcPct val="115000"/>
                        </a:lnSpc>
                        <a:spcBef>
                          <a:spcPts val="0"/>
                        </a:spcBef>
                        <a:spcAft>
                          <a:spcPts val="0"/>
                        </a:spcAft>
                        <a:buNone/>
                      </a:pPr>
                      <a:r>
                        <a:rPr lang="en" sz="1050">
                          <a:highlight>
                            <a:srgbClr val="161616"/>
                          </a:highlight>
                          <a:latin typeface="Roboto"/>
                          <a:ea typeface="Roboto"/>
                          <a:cs typeface="Roboto"/>
                          <a:sym typeface="Roboto"/>
                        </a:rPr>
                        <a:t>U+1F4A5</a:t>
                      </a:r>
                      <a:endParaRPr sz="1050">
                        <a:highlight>
                          <a:srgbClr val="161616"/>
                        </a:highlight>
                        <a:latin typeface="Roboto"/>
                        <a:ea typeface="Roboto"/>
                        <a:cs typeface="Roboto"/>
                        <a:sym typeface="Roboto"/>
                      </a:endParaRPr>
                    </a:p>
                  </a:txBody>
                  <a:tcPr marT="91425" marB="91425" marR="91425" marL="91425">
                    <a:lnL cap="flat" cmpd="sng" w="8475">
                      <a:solidFill>
                        <a:srgbClr val="FFFFFF"/>
                      </a:solidFill>
                      <a:prstDash val="solid"/>
                      <a:round/>
                      <a:headEnd len="sm" w="sm" type="none"/>
                      <a:tailEnd len="sm" w="sm" type="none"/>
                    </a:lnL>
                    <a:lnR cap="flat" cmpd="sng">
                      <a:solidFill>
                        <a:srgbClr val="FFFFFF"/>
                      </a:solidFill>
                      <a:prstDash val="solid"/>
                      <a:round/>
                      <a:headEnd len="sm" w="sm" type="none"/>
                      <a:tailEnd len="sm" w="sm" type="none"/>
                    </a:lnR>
                    <a:lnT cap="flat" cmpd="sng" w="8475">
                      <a:solidFill>
                        <a:srgbClr val="FFFFFF"/>
                      </a:solidFill>
                      <a:prstDash val="solid"/>
                      <a:round/>
                      <a:headEnd len="sm" w="sm" type="none"/>
                      <a:tailEnd len="sm" w="sm" type="none"/>
                    </a:lnT>
                    <a:lnB cap="flat" cmpd="sng" w="8475">
                      <a:solidFill>
                        <a:srgbClr val="FFFFFF"/>
                      </a:solidFill>
                      <a:prstDash val="solid"/>
                      <a:round/>
                      <a:headEnd len="sm" w="sm" type="none"/>
                      <a:tailEnd len="sm" w="sm" type="none"/>
                    </a:lnB>
                  </a:tcPr>
                </a:tc>
              </a:tr>
            </a:tbl>
          </a:graphicData>
        </a:graphic>
      </p:graphicFrame>
      <p:sp>
        <p:nvSpPr>
          <p:cNvPr id="167" name="Google Shape;167;p23"/>
          <p:cNvSpPr txBox="1"/>
          <p:nvPr/>
        </p:nvSpPr>
        <p:spPr>
          <a:xfrm>
            <a:off x="727650" y="1291125"/>
            <a:ext cx="7394400" cy="2787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595959"/>
              </a:buClr>
              <a:buSzPts val="1400"/>
              <a:buFont typeface="Lato"/>
              <a:buChar char="●"/>
            </a:pPr>
            <a:r>
              <a:rPr lang="en">
                <a:solidFill>
                  <a:srgbClr val="595959"/>
                </a:solidFill>
                <a:latin typeface="Lato"/>
                <a:ea typeface="Lato"/>
                <a:cs typeface="Lato"/>
                <a:sym typeface="Lato"/>
              </a:rPr>
              <a:t>Run fine-tuned model evaluation on the entire VQAv2 validation dataset</a:t>
            </a:r>
            <a:endParaRPr>
              <a:solidFill>
                <a:srgbClr val="595959"/>
              </a:solidFill>
              <a:latin typeface="Lato"/>
              <a:ea typeface="Lato"/>
              <a:cs typeface="Lato"/>
              <a:sym typeface="Lato"/>
            </a:endParaRPr>
          </a:p>
          <a:p>
            <a:pPr indent="0" lvl="0" marL="457200" rtl="0" algn="l">
              <a:spcBef>
                <a:spcPts val="0"/>
              </a:spcBef>
              <a:spcAft>
                <a:spcPts val="0"/>
              </a:spcAft>
              <a:buNone/>
            </a:pPr>
            <a:r>
              <a:t/>
            </a:r>
            <a:endParaRPr>
              <a:solidFill>
                <a:srgbClr val="595959"/>
              </a:solidFill>
              <a:latin typeface="Lato"/>
              <a:ea typeface="Lato"/>
              <a:cs typeface="Lato"/>
              <a:sym typeface="Lato"/>
            </a:endParaRPr>
          </a:p>
          <a:p>
            <a:pPr indent="-317500" lvl="0" marL="457200" rtl="0" algn="l">
              <a:spcBef>
                <a:spcPts val="0"/>
              </a:spcBef>
              <a:spcAft>
                <a:spcPts val="0"/>
              </a:spcAft>
              <a:buClr>
                <a:srgbClr val="595959"/>
              </a:buClr>
              <a:buSzPts val="1400"/>
              <a:buFont typeface="Lato"/>
              <a:buChar char="●"/>
            </a:pPr>
            <a:r>
              <a:rPr lang="en">
                <a:solidFill>
                  <a:srgbClr val="595959"/>
                </a:solidFill>
                <a:latin typeface="Lato"/>
                <a:ea typeface="Lato"/>
                <a:cs typeface="Lato"/>
                <a:sym typeface="Lato"/>
              </a:rPr>
              <a:t>Implement bias detection evaluation using VLStereoset and compare</a:t>
            </a:r>
            <a:r>
              <a:rPr lang="en">
                <a:solidFill>
                  <a:srgbClr val="595959"/>
                </a:solidFill>
                <a:latin typeface="Lato"/>
                <a:ea typeface="Lato"/>
                <a:cs typeface="Lato"/>
                <a:sym typeface="Lato"/>
              </a:rPr>
              <a:t> our finetuned models with the baseline model</a:t>
            </a:r>
            <a:endParaRPr>
              <a:solidFill>
                <a:srgbClr val="595959"/>
              </a:solidFill>
              <a:latin typeface="Lato"/>
              <a:ea typeface="Lato"/>
              <a:cs typeface="Lato"/>
              <a:sym typeface="Lato"/>
            </a:endParaRPr>
          </a:p>
          <a:p>
            <a:pPr indent="0" lvl="0" marL="457200" rtl="0" algn="l">
              <a:spcBef>
                <a:spcPts val="0"/>
              </a:spcBef>
              <a:spcAft>
                <a:spcPts val="0"/>
              </a:spcAft>
              <a:buNone/>
            </a:pPr>
            <a:r>
              <a:t/>
            </a:r>
            <a:endParaRPr>
              <a:solidFill>
                <a:srgbClr val="595959"/>
              </a:solidFill>
              <a:latin typeface="Lato"/>
              <a:ea typeface="Lato"/>
              <a:cs typeface="Lato"/>
              <a:sym typeface="Lato"/>
            </a:endParaRPr>
          </a:p>
          <a:p>
            <a:pPr indent="-317500" lvl="0" marL="457200" rtl="0" algn="l">
              <a:spcBef>
                <a:spcPts val="0"/>
              </a:spcBef>
              <a:spcAft>
                <a:spcPts val="0"/>
              </a:spcAft>
              <a:buClr>
                <a:srgbClr val="595959"/>
              </a:buClr>
              <a:buSzPts val="1400"/>
              <a:buFont typeface="Lato"/>
              <a:buChar char="●"/>
            </a:pPr>
            <a:r>
              <a:rPr lang="en">
                <a:solidFill>
                  <a:srgbClr val="595959"/>
                </a:solidFill>
                <a:latin typeface="Lato"/>
                <a:ea typeface="Lato"/>
                <a:cs typeface="Lato"/>
                <a:sym typeface="Lato"/>
              </a:rPr>
              <a:t>Fine tune OpenFlamingo with BioMedGPT LM on MMLU MedicalQA dataset</a:t>
            </a:r>
            <a:endParaRPr>
              <a:solidFill>
                <a:srgbClr val="595959"/>
              </a:solidFill>
              <a:latin typeface="Lato"/>
              <a:ea typeface="Lato"/>
              <a:cs typeface="Lato"/>
              <a:sym typeface="Lato"/>
            </a:endParaRPr>
          </a:p>
          <a:p>
            <a:pPr indent="0" lvl="0" marL="457200" rtl="0" algn="l">
              <a:spcBef>
                <a:spcPts val="0"/>
              </a:spcBef>
              <a:spcAft>
                <a:spcPts val="0"/>
              </a:spcAft>
              <a:buNone/>
            </a:pPr>
            <a:r>
              <a:t/>
            </a:r>
            <a:endParaRPr>
              <a:solidFill>
                <a:srgbClr val="595959"/>
              </a:solidFill>
              <a:latin typeface="Lato"/>
              <a:ea typeface="Lato"/>
              <a:cs typeface="Lato"/>
              <a:sym typeface="Lato"/>
            </a:endParaRPr>
          </a:p>
          <a:p>
            <a:pPr indent="-317500" lvl="0" marL="457200" rtl="0" algn="l">
              <a:spcBef>
                <a:spcPts val="0"/>
              </a:spcBef>
              <a:spcAft>
                <a:spcPts val="0"/>
              </a:spcAft>
              <a:buClr>
                <a:srgbClr val="595959"/>
              </a:buClr>
              <a:buSzPts val="1400"/>
              <a:buFont typeface="Lato"/>
              <a:buChar char="●"/>
            </a:pPr>
            <a:r>
              <a:rPr lang="en">
                <a:solidFill>
                  <a:srgbClr val="595959"/>
                </a:solidFill>
                <a:latin typeface="Lato"/>
                <a:ea typeface="Lato"/>
                <a:cs typeface="Lato"/>
                <a:sym typeface="Lato"/>
              </a:rPr>
              <a:t>Fine tune baseline model on BioMedical datasets MMLU MedicalQA dataset</a:t>
            </a:r>
            <a:endParaRPr>
              <a:solidFill>
                <a:srgbClr val="595959"/>
              </a:solidFill>
              <a:latin typeface="Lato"/>
              <a:ea typeface="Lato"/>
              <a:cs typeface="Lato"/>
              <a:sym typeface="Lato"/>
            </a:endParaRPr>
          </a:p>
          <a:p>
            <a:pPr indent="0" lvl="0" marL="457200" rtl="0" algn="l">
              <a:spcBef>
                <a:spcPts val="0"/>
              </a:spcBef>
              <a:spcAft>
                <a:spcPts val="0"/>
              </a:spcAft>
              <a:buNone/>
            </a:pPr>
            <a:r>
              <a:t/>
            </a:r>
            <a:endParaRPr>
              <a:solidFill>
                <a:srgbClr val="595959"/>
              </a:solidFill>
              <a:latin typeface="Lato"/>
              <a:ea typeface="Lato"/>
              <a:cs typeface="Lato"/>
              <a:sym typeface="Lato"/>
            </a:endParaRPr>
          </a:p>
          <a:p>
            <a:pPr indent="-317500" lvl="0" marL="457200" rtl="0" algn="l">
              <a:spcBef>
                <a:spcPts val="0"/>
              </a:spcBef>
              <a:spcAft>
                <a:spcPts val="0"/>
              </a:spcAft>
              <a:buClr>
                <a:srgbClr val="595959"/>
              </a:buClr>
              <a:buSzPts val="1400"/>
              <a:buFont typeface="Lato"/>
              <a:buChar char="●"/>
            </a:pPr>
            <a:r>
              <a:rPr lang="en">
                <a:solidFill>
                  <a:srgbClr val="595959"/>
                </a:solidFill>
                <a:latin typeface="Lato"/>
                <a:ea typeface="Lato"/>
                <a:cs typeface="Lato"/>
                <a:sym typeface="Lato"/>
              </a:rPr>
              <a:t>Compare inference time, convergence rate, GPU utilization</a:t>
            </a:r>
            <a:endParaRPr>
              <a:solidFill>
                <a:srgbClr val="595959"/>
              </a:solidFill>
              <a:latin typeface="Lato"/>
              <a:ea typeface="Lato"/>
              <a:cs typeface="Lato"/>
              <a:sym typeface="Lato"/>
            </a:endParaRPr>
          </a:p>
          <a:p>
            <a:pPr indent="0" lvl="0" marL="0" rtl="0" algn="l">
              <a:spcBef>
                <a:spcPts val="0"/>
              </a:spcBef>
              <a:spcAft>
                <a:spcPts val="0"/>
              </a:spcAft>
              <a:buNone/>
            </a:pPr>
            <a:r>
              <a:t/>
            </a:r>
            <a:endParaRPr sz="1300">
              <a:solidFill>
                <a:srgbClr val="434343"/>
              </a:solidFill>
              <a:latin typeface="Lato"/>
              <a:ea typeface="Lato"/>
              <a:cs typeface="Lato"/>
              <a:sym typeface="Lato"/>
            </a:endParaRPr>
          </a:p>
          <a:p>
            <a:pPr indent="0" lvl="0" marL="0" rtl="0" algn="l">
              <a:spcBef>
                <a:spcPts val="0"/>
              </a:spcBef>
              <a:spcAft>
                <a:spcPts val="0"/>
              </a:spcAft>
              <a:buNone/>
            </a:pPr>
            <a:r>
              <a:t/>
            </a:r>
            <a:endParaRPr sz="1300">
              <a:solidFill>
                <a:srgbClr val="434343"/>
              </a:solidFill>
              <a:latin typeface="Lato"/>
              <a:ea typeface="Lato"/>
              <a:cs typeface="Lato"/>
              <a:sym typeface="Lato"/>
            </a:endParaRPr>
          </a:p>
          <a:p>
            <a:pPr indent="0" lvl="0" marL="457200" rtl="0" algn="l">
              <a:spcBef>
                <a:spcPts val="0"/>
              </a:spcBef>
              <a:spcAft>
                <a:spcPts val="0"/>
              </a:spcAft>
              <a:buNone/>
            </a:pPr>
            <a:r>
              <a:t/>
            </a:r>
            <a:endParaRPr sz="1300">
              <a:solidFill>
                <a:srgbClr val="434343"/>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4"/>
          <p:cNvSpPr txBox="1"/>
          <p:nvPr>
            <p:ph type="title"/>
          </p:nvPr>
        </p:nvSpPr>
        <p:spPr>
          <a:xfrm>
            <a:off x="727650" y="5928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r>
              <a:rPr lang="en" sz="2711"/>
              <a:t>Challanges</a:t>
            </a:r>
            <a:endParaRPr sz="2711"/>
          </a:p>
        </p:txBody>
      </p:sp>
      <p:graphicFrame>
        <p:nvGraphicFramePr>
          <p:cNvPr id="173" name="Google Shape;173;p24"/>
          <p:cNvGraphicFramePr/>
          <p:nvPr/>
        </p:nvGraphicFramePr>
        <p:xfrm>
          <a:off x="152400" y="152400"/>
          <a:ext cx="3000000" cy="3000000"/>
        </p:xfrm>
        <a:graphic>
          <a:graphicData uri="http://schemas.openxmlformats.org/drawingml/2006/table">
            <a:tbl>
              <a:tblPr>
                <a:solidFill>
                  <a:srgbClr val="161616"/>
                </a:solidFill>
                <a:tableStyleId>{ECF2A64F-B8DE-438B-ABFE-B1FCD732A919}</a:tableStyleId>
              </a:tblPr>
              <a:tblGrid>
                <a:gridCol w="8686800"/>
              </a:tblGrid>
              <a:tr h="419100">
                <a:tc>
                  <a:txBody>
                    <a:bodyPr/>
                    <a:lstStyle/>
                    <a:p>
                      <a:pPr indent="0" lvl="0" marL="0" rtl="0" algn="l">
                        <a:lnSpc>
                          <a:spcPct val="115000"/>
                        </a:lnSpc>
                        <a:spcBef>
                          <a:spcPts val="0"/>
                        </a:spcBef>
                        <a:spcAft>
                          <a:spcPts val="0"/>
                        </a:spcAft>
                        <a:buNone/>
                      </a:pPr>
                      <a:r>
                        <a:rPr lang="en" sz="1050">
                          <a:highlight>
                            <a:srgbClr val="161616"/>
                          </a:highlight>
                          <a:latin typeface="Roboto"/>
                          <a:ea typeface="Roboto"/>
                          <a:cs typeface="Roboto"/>
                          <a:sym typeface="Roboto"/>
                        </a:rPr>
                        <a:t>U+1F4A5</a:t>
                      </a:r>
                      <a:endParaRPr sz="1050">
                        <a:highlight>
                          <a:srgbClr val="161616"/>
                        </a:highlight>
                        <a:latin typeface="Roboto"/>
                        <a:ea typeface="Roboto"/>
                        <a:cs typeface="Roboto"/>
                        <a:sym typeface="Roboto"/>
                      </a:endParaRPr>
                    </a:p>
                  </a:txBody>
                  <a:tcPr marT="91425" marB="91425" marR="91425" marL="91425">
                    <a:lnL cap="flat" cmpd="sng" w="8475">
                      <a:solidFill>
                        <a:srgbClr val="FFFFFF"/>
                      </a:solidFill>
                      <a:prstDash val="solid"/>
                      <a:round/>
                      <a:headEnd len="sm" w="sm" type="none"/>
                      <a:tailEnd len="sm" w="sm" type="none"/>
                    </a:lnL>
                    <a:lnR cap="flat" cmpd="sng">
                      <a:solidFill>
                        <a:srgbClr val="FFFFFF"/>
                      </a:solidFill>
                      <a:prstDash val="solid"/>
                      <a:round/>
                      <a:headEnd len="sm" w="sm" type="none"/>
                      <a:tailEnd len="sm" w="sm" type="none"/>
                    </a:lnR>
                    <a:lnT cap="flat" cmpd="sng" w="8475">
                      <a:solidFill>
                        <a:srgbClr val="FFFFFF"/>
                      </a:solidFill>
                      <a:prstDash val="solid"/>
                      <a:round/>
                      <a:headEnd len="sm" w="sm" type="none"/>
                      <a:tailEnd len="sm" w="sm" type="none"/>
                    </a:lnT>
                    <a:lnB cap="flat" cmpd="sng" w="8475">
                      <a:solidFill>
                        <a:srgbClr val="FFFFFF"/>
                      </a:solidFill>
                      <a:prstDash val="solid"/>
                      <a:round/>
                      <a:headEnd len="sm" w="sm" type="none"/>
                      <a:tailEnd len="sm" w="sm" type="none"/>
                    </a:lnB>
                  </a:tcPr>
                </a:tc>
              </a:tr>
            </a:tbl>
          </a:graphicData>
        </a:graphic>
      </p:graphicFrame>
      <p:sp>
        <p:nvSpPr>
          <p:cNvPr id="174" name="Google Shape;174;p24"/>
          <p:cNvSpPr txBox="1"/>
          <p:nvPr/>
        </p:nvSpPr>
        <p:spPr>
          <a:xfrm>
            <a:off x="800550" y="1348125"/>
            <a:ext cx="7823700" cy="30933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GPU Access and Usage</a:t>
            </a:r>
            <a:endParaRPr sz="1600">
              <a:solidFill>
                <a:schemeClr val="accent1"/>
              </a:solidFill>
              <a:latin typeface="Lato"/>
              <a:ea typeface="Lato"/>
              <a:cs typeface="Lato"/>
              <a:sym typeface="Lato"/>
            </a:endParaRPr>
          </a:p>
          <a:p>
            <a:pPr indent="-330200" lvl="1" marL="914400" rtl="0" algn="l">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Minimum 16GB GPU needed</a:t>
            </a:r>
            <a:endParaRPr sz="1600">
              <a:solidFill>
                <a:schemeClr val="accent1"/>
              </a:solidFill>
              <a:latin typeface="Lato"/>
              <a:ea typeface="Lato"/>
              <a:cs typeface="Lato"/>
              <a:sym typeface="Lato"/>
            </a:endParaRPr>
          </a:p>
          <a:p>
            <a:pPr indent="-330200" lvl="1" marL="914400" rtl="0" algn="l">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Need more GPU for 16-shot or more inference</a:t>
            </a:r>
            <a:endParaRPr sz="1600">
              <a:solidFill>
                <a:schemeClr val="accent1"/>
              </a:solidFill>
              <a:latin typeface="Lato"/>
              <a:ea typeface="Lato"/>
              <a:cs typeface="Lato"/>
              <a:sym typeface="Lato"/>
            </a:endParaRPr>
          </a:p>
          <a:p>
            <a:pPr indent="-330200" lvl="1" marL="914400" rtl="0" algn="l">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Using Google Colab Pro on personal expense</a:t>
            </a:r>
            <a:endParaRPr sz="1600">
              <a:solidFill>
                <a:schemeClr val="accent1"/>
              </a:solidFill>
              <a:latin typeface="Lato"/>
              <a:ea typeface="Lato"/>
              <a:cs typeface="Lato"/>
              <a:sym typeface="Lato"/>
            </a:endParaRPr>
          </a:p>
          <a:p>
            <a:pPr indent="0" lvl="0" marL="914400" rtl="0" algn="l">
              <a:spcBef>
                <a:spcPts val="0"/>
              </a:spcBef>
              <a:spcAft>
                <a:spcPts val="0"/>
              </a:spcAft>
              <a:buNone/>
            </a:pPr>
            <a:r>
              <a:t/>
            </a:r>
            <a:endParaRPr sz="1600">
              <a:solidFill>
                <a:schemeClr val="accent1"/>
              </a:solidFill>
              <a:latin typeface="Lato"/>
              <a:ea typeface="Lato"/>
              <a:cs typeface="Lato"/>
              <a:sym typeface="Lato"/>
            </a:endParaRPr>
          </a:p>
          <a:p>
            <a:pPr indent="-330200" lvl="0" marL="457200" rtl="0" algn="l">
              <a:spcBef>
                <a:spcPts val="0"/>
              </a:spcBef>
              <a:spcAft>
                <a:spcPts val="0"/>
              </a:spcAft>
              <a:buClr>
                <a:schemeClr val="accent1"/>
              </a:buClr>
              <a:buSzPts val="1600"/>
              <a:buFont typeface="Lato"/>
              <a:buChar char="●"/>
            </a:pPr>
            <a:r>
              <a:rPr lang="en" sz="1600">
                <a:solidFill>
                  <a:schemeClr val="accent1"/>
                </a:solidFill>
                <a:latin typeface="Lato"/>
                <a:ea typeface="Lato"/>
                <a:cs typeface="Lato"/>
                <a:sym typeface="Lato"/>
              </a:rPr>
              <a:t>Baseline: ~45 mins to perform 4-shot inference on 8,000 samples</a:t>
            </a:r>
            <a:endParaRPr sz="1600">
              <a:solidFill>
                <a:schemeClr val="accen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5"/>
          <p:cNvSpPr txBox="1"/>
          <p:nvPr>
            <p:ph idx="1" type="body"/>
          </p:nvPr>
        </p:nvSpPr>
        <p:spPr>
          <a:xfrm>
            <a:off x="729450" y="1869525"/>
            <a:ext cx="7688700" cy="24705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OpenFlamingo </a:t>
            </a:r>
            <a:r>
              <a:rPr lang="en" u="sng">
                <a:solidFill>
                  <a:schemeClr val="hlink"/>
                </a:solidFill>
                <a:hlinkClick r:id="rId3"/>
              </a:rPr>
              <a:t>https://github.com/mlfoundations/open_flamingo</a:t>
            </a:r>
            <a:endParaRPr/>
          </a:p>
          <a:p>
            <a:pPr indent="-311150" lvl="0" marL="457200" rtl="0" algn="l">
              <a:spcBef>
                <a:spcPts val="0"/>
              </a:spcBef>
              <a:spcAft>
                <a:spcPts val="0"/>
              </a:spcAft>
              <a:buSzPts val="1300"/>
              <a:buChar char="●"/>
            </a:pPr>
            <a:r>
              <a:rPr lang="en"/>
              <a:t>VQAv2 </a:t>
            </a:r>
            <a:r>
              <a:rPr lang="en" u="sng">
                <a:solidFill>
                  <a:schemeClr val="hlink"/>
                </a:solidFill>
                <a:hlinkClick r:id="rId4"/>
              </a:rPr>
              <a:t>https://visualqa.org/download.html</a:t>
            </a:r>
            <a:endParaRPr/>
          </a:p>
          <a:p>
            <a:pPr indent="-311150" lvl="0" marL="457200" rtl="0" algn="l">
              <a:spcBef>
                <a:spcPts val="0"/>
              </a:spcBef>
              <a:spcAft>
                <a:spcPts val="0"/>
              </a:spcAft>
              <a:buSzPts val="1300"/>
              <a:buChar char="●"/>
            </a:pPr>
            <a:r>
              <a:rPr lang="en"/>
              <a:t>A-OKVQA </a:t>
            </a:r>
            <a:r>
              <a:rPr lang="en" u="sng">
                <a:solidFill>
                  <a:schemeClr val="hlink"/>
                </a:solidFill>
                <a:hlinkClick r:id="rId5"/>
              </a:rPr>
              <a:t>https://arxiv.org/pdf/2206.01718.pdf</a:t>
            </a:r>
            <a:endParaRPr/>
          </a:p>
          <a:p>
            <a:pPr indent="-311150" lvl="0" marL="457200" rtl="0" algn="l">
              <a:spcBef>
                <a:spcPts val="0"/>
              </a:spcBef>
              <a:spcAft>
                <a:spcPts val="0"/>
              </a:spcAft>
              <a:buSzPts val="1300"/>
              <a:buChar char="●"/>
            </a:pPr>
            <a:r>
              <a:rPr lang="en"/>
              <a:t>VLStereoSet </a:t>
            </a:r>
            <a:r>
              <a:rPr lang="en" u="sng">
                <a:solidFill>
                  <a:schemeClr val="hlink"/>
                </a:solidFill>
                <a:hlinkClick r:id="rId6"/>
              </a:rPr>
              <a:t>https://aclanthology.org/2022.aacl-main.40.pdf</a:t>
            </a:r>
            <a:endParaRPr/>
          </a:p>
          <a:p>
            <a:pPr indent="-311150" lvl="0" marL="457200" rtl="0" algn="l">
              <a:spcBef>
                <a:spcPts val="0"/>
              </a:spcBef>
              <a:spcAft>
                <a:spcPts val="0"/>
              </a:spcAft>
              <a:buSzPts val="1300"/>
              <a:buChar char="●"/>
            </a:pPr>
            <a:r>
              <a:rPr lang="en"/>
              <a:t>BioMedGPT </a:t>
            </a:r>
            <a:r>
              <a:rPr lang="en" u="sng">
                <a:solidFill>
                  <a:schemeClr val="hlink"/>
                </a:solidFill>
                <a:hlinkClick r:id="rId7"/>
              </a:rPr>
              <a:t>https://arxiv.org/abs/2305.17100</a:t>
            </a:r>
            <a:r>
              <a:rPr lang="en"/>
              <a:t> </a:t>
            </a:r>
            <a:endParaRPr/>
          </a:p>
          <a:p>
            <a:pPr indent="-311150" lvl="0" marL="457200" rtl="0" algn="l">
              <a:spcBef>
                <a:spcPts val="0"/>
              </a:spcBef>
              <a:spcAft>
                <a:spcPts val="0"/>
              </a:spcAft>
              <a:buSzPts val="1300"/>
              <a:buChar char="●"/>
            </a:pPr>
            <a:r>
              <a:rPr lang="en"/>
              <a:t>MMLU </a:t>
            </a:r>
            <a:r>
              <a:rPr lang="en" u="sng">
                <a:solidFill>
                  <a:schemeClr val="hlink"/>
                </a:solidFill>
                <a:hlinkClick r:id="rId8"/>
              </a:rPr>
              <a:t>https://paperswithcode.com/paper/measuring-massive-multitask-language</a:t>
            </a:r>
            <a:r>
              <a:rPr lang="en"/>
              <a:t> </a:t>
            </a:r>
            <a:endParaRPr/>
          </a:p>
          <a:p>
            <a:pPr indent="0" lvl="0" marL="457200" rtl="0" algn="l">
              <a:spcBef>
                <a:spcPts val="1200"/>
              </a:spcBef>
              <a:spcAft>
                <a:spcPts val="1200"/>
              </a:spcAft>
              <a:buNone/>
            </a:pPr>
            <a:r>
              <a:t/>
            </a:r>
            <a:endParaRPr/>
          </a:p>
        </p:txBody>
      </p:sp>
      <p:sp>
        <p:nvSpPr>
          <p:cNvPr id="180" name="Google Shape;180;p25"/>
          <p:cNvSpPr txBox="1"/>
          <p:nvPr>
            <p:ph type="title"/>
          </p:nvPr>
        </p:nvSpPr>
        <p:spPr>
          <a:xfrm>
            <a:off x="727650" y="5928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6"/>
          <p:cNvSpPr txBox="1"/>
          <p:nvPr>
            <p:ph type="title"/>
          </p:nvPr>
        </p:nvSpPr>
        <p:spPr>
          <a:xfrm>
            <a:off x="727650" y="5928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Appendix</a:t>
            </a:r>
            <a:endParaRPr/>
          </a:p>
        </p:txBody>
      </p:sp>
      <p:pic>
        <p:nvPicPr>
          <p:cNvPr id="186" name="Google Shape;186;p26"/>
          <p:cNvPicPr preferRelativeResize="0"/>
          <p:nvPr/>
        </p:nvPicPr>
        <p:blipFill>
          <a:blip r:embed="rId3">
            <a:alphaModFix/>
          </a:blip>
          <a:stretch>
            <a:fillRect/>
          </a:stretch>
        </p:blipFill>
        <p:spPr>
          <a:xfrm>
            <a:off x="1323025" y="1291025"/>
            <a:ext cx="2865950" cy="3766125"/>
          </a:xfrm>
          <a:prstGeom prst="rect">
            <a:avLst/>
          </a:prstGeom>
          <a:noFill/>
          <a:ln>
            <a:noFill/>
          </a:ln>
        </p:spPr>
      </p:pic>
      <p:pic>
        <p:nvPicPr>
          <p:cNvPr id="187" name="Google Shape;187;p26"/>
          <p:cNvPicPr preferRelativeResize="0"/>
          <p:nvPr/>
        </p:nvPicPr>
        <p:blipFill>
          <a:blip r:embed="rId4">
            <a:alphaModFix/>
          </a:blip>
          <a:stretch>
            <a:fillRect/>
          </a:stretch>
        </p:blipFill>
        <p:spPr>
          <a:xfrm>
            <a:off x="4994800" y="1291013"/>
            <a:ext cx="2741414" cy="3710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7"/>
          <p:cNvSpPr txBox="1"/>
          <p:nvPr>
            <p:ph idx="1" type="body"/>
          </p:nvPr>
        </p:nvSpPr>
        <p:spPr>
          <a:xfrm>
            <a:off x="729450" y="1869525"/>
            <a:ext cx="7688700" cy="2470500"/>
          </a:xfrm>
          <a:prstGeom prst="rect">
            <a:avLst/>
          </a:prstGeom>
        </p:spPr>
        <p:txBody>
          <a:bodyPr anchorCtr="0" anchor="t" bIns="91425" lIns="91425" spcFirstLastPara="1" rIns="91425" wrap="square" tIns="91425">
            <a:normAutofit fontScale="92500" lnSpcReduction="20000"/>
          </a:bodyPr>
          <a:lstStyle/>
          <a:p>
            <a:pPr indent="0" lvl="0" marL="457200" rtl="0" algn="l">
              <a:spcBef>
                <a:spcPts val="0"/>
              </a:spcBef>
              <a:spcAft>
                <a:spcPts val="0"/>
              </a:spcAft>
              <a:buNone/>
            </a:pPr>
            <a:r>
              <a:rPr b="1" lang="en" sz="2000"/>
              <a:t>Questions?</a:t>
            </a:r>
            <a:br>
              <a:rPr b="1" lang="en" sz="2000"/>
            </a:br>
            <a:br>
              <a:rPr b="1" lang="en" sz="2000"/>
            </a:br>
            <a:br>
              <a:rPr b="1" lang="en" sz="2000"/>
            </a:br>
            <a:br>
              <a:rPr b="1" lang="en" sz="2000"/>
            </a:br>
            <a:br>
              <a:rPr b="1" lang="en" sz="2000"/>
            </a:br>
            <a:br>
              <a:rPr b="1" lang="en" sz="2000"/>
            </a:br>
            <a:r>
              <a:rPr lang="en" sz="1783"/>
              <a:t>Team: </a:t>
            </a:r>
            <a:r>
              <a:rPr lang="en" sz="1600"/>
              <a:t>Chirag, Mihir, Punith, Prince, Lavrenti</a:t>
            </a:r>
            <a:endParaRPr sz="1600"/>
          </a:p>
          <a:p>
            <a:pPr indent="0" lvl="0" marL="457200" rtl="0" algn="l">
              <a:spcBef>
                <a:spcPts val="1200"/>
              </a:spcBef>
              <a:spcAft>
                <a:spcPts val="1200"/>
              </a:spcAft>
              <a:buNone/>
            </a:pPr>
            <a:r>
              <a:t/>
            </a:r>
            <a:endParaRPr/>
          </a:p>
        </p:txBody>
      </p:sp>
      <p:sp>
        <p:nvSpPr>
          <p:cNvPr id="193" name="Google Shape;193;p27"/>
          <p:cNvSpPr txBox="1"/>
          <p:nvPr>
            <p:ph type="title"/>
          </p:nvPr>
        </p:nvSpPr>
        <p:spPr>
          <a:xfrm>
            <a:off x="727650" y="5928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txBox="1"/>
          <p:nvPr>
            <p:ph idx="1" type="body"/>
          </p:nvPr>
        </p:nvSpPr>
        <p:spPr>
          <a:xfrm>
            <a:off x="727650" y="1601200"/>
            <a:ext cx="7688700" cy="2697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Flamingo - Vision Language Model</a:t>
            </a:r>
            <a:endParaRPr sz="1800"/>
          </a:p>
          <a:p>
            <a:pPr indent="-342900" lvl="0" marL="457200" rtl="0" algn="l">
              <a:spcBef>
                <a:spcPts val="0"/>
              </a:spcBef>
              <a:spcAft>
                <a:spcPts val="0"/>
              </a:spcAft>
              <a:buSzPts val="1800"/>
              <a:buChar char="●"/>
            </a:pPr>
            <a:r>
              <a:rPr lang="en" sz="1800"/>
              <a:t>Approach</a:t>
            </a:r>
            <a:endParaRPr sz="1800"/>
          </a:p>
          <a:p>
            <a:pPr indent="-342900" lvl="0" marL="457200" rtl="0" algn="l">
              <a:spcBef>
                <a:spcPts val="0"/>
              </a:spcBef>
              <a:spcAft>
                <a:spcPts val="0"/>
              </a:spcAft>
              <a:buSzPts val="1800"/>
              <a:buChar char="●"/>
            </a:pPr>
            <a:r>
              <a:rPr lang="en" sz="1800"/>
              <a:t>Datasets and Models</a:t>
            </a:r>
            <a:endParaRPr sz="1800"/>
          </a:p>
          <a:p>
            <a:pPr indent="-342900" lvl="0" marL="457200" rtl="0" algn="l">
              <a:spcBef>
                <a:spcPts val="0"/>
              </a:spcBef>
              <a:spcAft>
                <a:spcPts val="0"/>
              </a:spcAft>
              <a:buSzPts val="1800"/>
              <a:buChar char="●"/>
            </a:pPr>
            <a:r>
              <a:rPr lang="en" sz="1800"/>
              <a:t>Baseline implementation</a:t>
            </a:r>
            <a:endParaRPr sz="1800"/>
          </a:p>
          <a:p>
            <a:pPr indent="-342900" lvl="0" marL="457200" rtl="0" algn="l">
              <a:spcBef>
                <a:spcPts val="0"/>
              </a:spcBef>
              <a:spcAft>
                <a:spcPts val="0"/>
              </a:spcAft>
              <a:buSzPts val="1800"/>
              <a:buChar char="●"/>
            </a:pPr>
            <a:r>
              <a:rPr lang="en" sz="1800"/>
              <a:t>Experiment 1: Finetune VQA on OpenLlama</a:t>
            </a:r>
            <a:endParaRPr sz="1800"/>
          </a:p>
          <a:p>
            <a:pPr indent="-342900" lvl="0" marL="457200" rtl="0" algn="l">
              <a:spcBef>
                <a:spcPts val="0"/>
              </a:spcBef>
              <a:spcAft>
                <a:spcPts val="0"/>
              </a:spcAft>
              <a:buSzPts val="1800"/>
              <a:buChar char="●"/>
            </a:pPr>
            <a:r>
              <a:rPr lang="en" sz="1800"/>
              <a:t>Experiment 2: Medical Data</a:t>
            </a:r>
            <a:endParaRPr sz="1800"/>
          </a:p>
          <a:p>
            <a:pPr indent="-342900" lvl="0" marL="457200" rtl="0" algn="l">
              <a:spcBef>
                <a:spcPts val="0"/>
              </a:spcBef>
              <a:spcAft>
                <a:spcPts val="0"/>
              </a:spcAft>
              <a:buSzPts val="1800"/>
              <a:buChar char="●"/>
            </a:pPr>
            <a:r>
              <a:rPr lang="en" sz="1800"/>
              <a:t>Analysis of Results</a:t>
            </a:r>
            <a:endParaRPr sz="1800"/>
          </a:p>
          <a:p>
            <a:pPr indent="-342900" lvl="0" marL="457200" rtl="0" algn="l">
              <a:spcBef>
                <a:spcPts val="0"/>
              </a:spcBef>
              <a:spcAft>
                <a:spcPts val="0"/>
              </a:spcAft>
              <a:buSzPts val="1800"/>
              <a:buChar char="●"/>
            </a:pPr>
            <a:r>
              <a:rPr lang="en" sz="1800"/>
              <a:t>Future Plans</a:t>
            </a:r>
            <a:endParaRPr sz="1800"/>
          </a:p>
        </p:txBody>
      </p:sp>
      <p:sp>
        <p:nvSpPr>
          <p:cNvPr id="95" name="Google Shape;95;p14"/>
          <p:cNvSpPr txBox="1"/>
          <p:nvPr>
            <p:ph type="title"/>
          </p:nvPr>
        </p:nvSpPr>
        <p:spPr>
          <a:xfrm>
            <a:off x="727650" y="5928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Contents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ph type="title"/>
          </p:nvPr>
        </p:nvSpPr>
        <p:spPr>
          <a:xfrm>
            <a:off x="727650" y="5928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Few shot Vision Language Model</a:t>
            </a:r>
            <a:endParaRPr/>
          </a:p>
        </p:txBody>
      </p:sp>
      <p:sp>
        <p:nvSpPr>
          <p:cNvPr id="101" name="Google Shape;101;p15"/>
          <p:cNvSpPr txBox="1"/>
          <p:nvPr/>
        </p:nvSpPr>
        <p:spPr>
          <a:xfrm>
            <a:off x="4520400" y="4066275"/>
            <a:ext cx="4471500" cy="983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Domain-Specific Challenges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Limited Data Availability</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Resource Intensive Fine-Tuning</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pic>
        <p:nvPicPr>
          <p:cNvPr id="102" name="Google Shape;102;p15"/>
          <p:cNvPicPr preferRelativeResize="0"/>
          <p:nvPr/>
        </p:nvPicPr>
        <p:blipFill>
          <a:blip r:embed="rId3">
            <a:alphaModFix/>
          </a:blip>
          <a:stretch>
            <a:fillRect/>
          </a:stretch>
        </p:blipFill>
        <p:spPr>
          <a:xfrm>
            <a:off x="70125" y="1280400"/>
            <a:ext cx="6324571" cy="2633475"/>
          </a:xfrm>
          <a:prstGeom prst="rect">
            <a:avLst/>
          </a:prstGeom>
          <a:noFill/>
          <a:ln>
            <a:noFill/>
          </a:ln>
        </p:spPr>
      </p:pic>
      <p:pic>
        <p:nvPicPr>
          <p:cNvPr id="103" name="Google Shape;103;p15"/>
          <p:cNvPicPr preferRelativeResize="0"/>
          <p:nvPr/>
        </p:nvPicPr>
        <p:blipFill rotWithShape="1">
          <a:blip r:embed="rId4">
            <a:alphaModFix/>
          </a:blip>
          <a:srcRect b="0" l="78055" r="0" t="0"/>
          <a:stretch/>
        </p:blipFill>
        <p:spPr>
          <a:xfrm>
            <a:off x="6698573" y="1233663"/>
            <a:ext cx="1387900" cy="2676174"/>
          </a:xfrm>
          <a:prstGeom prst="rect">
            <a:avLst/>
          </a:prstGeom>
          <a:noFill/>
          <a:ln>
            <a:noFill/>
          </a:ln>
        </p:spPr>
      </p:pic>
      <p:sp>
        <p:nvSpPr>
          <p:cNvPr id="104" name="Google Shape;104;p15"/>
          <p:cNvSpPr txBox="1"/>
          <p:nvPr/>
        </p:nvSpPr>
        <p:spPr>
          <a:xfrm>
            <a:off x="2140200" y="4232325"/>
            <a:ext cx="2380200" cy="53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accent1"/>
                </a:solidFill>
                <a:latin typeface="Lato"/>
                <a:ea typeface="Lato"/>
                <a:cs typeface="Lato"/>
                <a:sym typeface="Lato"/>
              </a:rPr>
              <a:t>Challenges before us:</a:t>
            </a:r>
            <a:endParaRPr sz="1600">
              <a:solidFill>
                <a:schemeClr val="accen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1">
                                            <p:txEl>
                                              <p:pRg end="0" st="0"/>
                                            </p:txEl>
                                          </p:spTgt>
                                        </p:tgtEl>
                                        <p:attrNameLst>
                                          <p:attrName>style.visibility</p:attrName>
                                        </p:attrNameLst>
                                      </p:cBhvr>
                                      <p:to>
                                        <p:strVal val="visible"/>
                                      </p:to>
                                    </p:set>
                                    <p:anim calcmode="lin" valueType="num">
                                      <p:cBhvr additive="base">
                                        <p:cTn dur="1000"/>
                                        <p:tgtEl>
                                          <p:spTgt spid="101">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1">
                                            <p:txEl>
                                              <p:pRg end="1" st="1"/>
                                            </p:txEl>
                                          </p:spTgt>
                                        </p:tgtEl>
                                        <p:attrNameLst>
                                          <p:attrName>style.visibility</p:attrName>
                                        </p:attrNameLst>
                                      </p:cBhvr>
                                      <p:to>
                                        <p:strVal val="visible"/>
                                      </p:to>
                                    </p:set>
                                    <p:anim calcmode="lin" valueType="num">
                                      <p:cBhvr additive="base">
                                        <p:cTn dur="1000"/>
                                        <p:tgtEl>
                                          <p:spTgt spid="101">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1">
                                            <p:txEl>
                                              <p:pRg end="2" st="2"/>
                                            </p:txEl>
                                          </p:spTgt>
                                        </p:tgtEl>
                                        <p:attrNameLst>
                                          <p:attrName>style.visibility</p:attrName>
                                        </p:attrNameLst>
                                      </p:cBhvr>
                                      <p:to>
                                        <p:strVal val="visible"/>
                                      </p:to>
                                    </p:set>
                                    <p:anim calcmode="lin" valueType="num">
                                      <p:cBhvr additive="base">
                                        <p:cTn dur="1000"/>
                                        <p:tgtEl>
                                          <p:spTgt spid="101">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1">
                                            <p:txEl>
                                              <p:pRg end="3" st="3"/>
                                            </p:txEl>
                                          </p:spTgt>
                                        </p:tgtEl>
                                        <p:attrNameLst>
                                          <p:attrName>style.visibility</p:attrName>
                                        </p:attrNameLst>
                                      </p:cBhvr>
                                      <p:to>
                                        <p:strVal val="visible"/>
                                      </p:to>
                                    </p:set>
                                    <p:anim calcmode="lin" valueType="num">
                                      <p:cBhvr additive="base">
                                        <p:cTn dur="1000"/>
                                        <p:tgtEl>
                                          <p:spTgt spid="101">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6"/>
          <p:cNvSpPr txBox="1"/>
          <p:nvPr>
            <p:ph type="title"/>
          </p:nvPr>
        </p:nvSpPr>
        <p:spPr>
          <a:xfrm>
            <a:off x="727650" y="5928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Approach: Replacing Language Model</a:t>
            </a:r>
            <a:endParaRPr/>
          </a:p>
        </p:txBody>
      </p:sp>
      <p:pic>
        <p:nvPicPr>
          <p:cNvPr id="110" name="Google Shape;110;p16"/>
          <p:cNvPicPr preferRelativeResize="0"/>
          <p:nvPr/>
        </p:nvPicPr>
        <p:blipFill>
          <a:blip r:embed="rId3">
            <a:alphaModFix/>
          </a:blip>
          <a:stretch>
            <a:fillRect/>
          </a:stretch>
        </p:blipFill>
        <p:spPr>
          <a:xfrm>
            <a:off x="3226202" y="1357947"/>
            <a:ext cx="5835300" cy="3667004"/>
          </a:xfrm>
          <a:prstGeom prst="rect">
            <a:avLst/>
          </a:prstGeom>
          <a:noFill/>
          <a:ln cap="flat" cmpd="sng" w="9525">
            <a:solidFill>
              <a:schemeClr val="dk2"/>
            </a:solidFill>
            <a:prstDash val="solid"/>
            <a:round/>
            <a:headEnd len="sm" w="sm" type="none"/>
            <a:tailEnd len="sm" w="sm" type="none"/>
          </a:ln>
        </p:spPr>
      </p:pic>
      <p:pic>
        <p:nvPicPr>
          <p:cNvPr id="111" name="Google Shape;111;p16"/>
          <p:cNvPicPr preferRelativeResize="0"/>
          <p:nvPr/>
        </p:nvPicPr>
        <p:blipFill>
          <a:blip r:embed="rId4">
            <a:alphaModFix/>
          </a:blip>
          <a:stretch>
            <a:fillRect/>
          </a:stretch>
        </p:blipFill>
        <p:spPr>
          <a:xfrm>
            <a:off x="3226213" y="1357950"/>
            <a:ext cx="5835279" cy="3667001"/>
          </a:xfrm>
          <a:prstGeom prst="rect">
            <a:avLst/>
          </a:prstGeom>
          <a:noFill/>
          <a:ln cap="flat" cmpd="sng" w="9525">
            <a:solidFill>
              <a:schemeClr val="dk2"/>
            </a:solidFill>
            <a:prstDash val="solid"/>
            <a:round/>
            <a:headEnd len="sm" w="sm" type="none"/>
            <a:tailEnd len="sm" w="sm" type="none"/>
          </a:ln>
        </p:spPr>
      </p:pic>
      <p:sp>
        <p:nvSpPr>
          <p:cNvPr id="112" name="Google Shape;112;p16"/>
          <p:cNvSpPr txBox="1"/>
          <p:nvPr>
            <p:ph idx="1" type="body"/>
          </p:nvPr>
        </p:nvSpPr>
        <p:spPr>
          <a:xfrm>
            <a:off x="361750" y="1358000"/>
            <a:ext cx="2691000" cy="3666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u="sng"/>
              <a:t>Step I</a:t>
            </a:r>
            <a:r>
              <a:rPr lang="en" sz="1800"/>
              <a:t> : Select a Domain Specific Pre-trained Language Model</a:t>
            </a:r>
            <a:endParaRPr sz="1800"/>
          </a:p>
          <a:p>
            <a:pPr indent="0" lvl="0" marL="0" rtl="0" algn="l">
              <a:spcBef>
                <a:spcPts val="1200"/>
              </a:spcBef>
              <a:spcAft>
                <a:spcPts val="0"/>
              </a:spcAft>
              <a:buNone/>
            </a:pPr>
            <a:r>
              <a:t/>
            </a:r>
            <a:endParaRPr sz="1800"/>
          </a:p>
          <a:p>
            <a:pPr indent="0" lvl="0" marL="0" rtl="0" algn="l">
              <a:spcBef>
                <a:spcPts val="1200"/>
              </a:spcBef>
              <a:spcAft>
                <a:spcPts val="1200"/>
              </a:spcAft>
              <a:buNone/>
            </a:pPr>
            <a:r>
              <a:rPr b="1" lang="en" sz="1800" u="sng"/>
              <a:t>Step II</a:t>
            </a:r>
            <a:r>
              <a:rPr b="1" lang="en" sz="1800"/>
              <a:t> :</a:t>
            </a:r>
            <a:r>
              <a:rPr lang="en" sz="1800"/>
              <a:t> Replace the selected LM in the OpenFlamingo model</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xEl>
                                              <p:pRg end="0" st="0"/>
                                            </p:txEl>
                                          </p:spTgt>
                                        </p:tgtEl>
                                        <p:attrNameLst>
                                          <p:attrName>style.visibility</p:attrName>
                                        </p:attrNameLst>
                                      </p:cBhvr>
                                      <p:to>
                                        <p:strVal val="visible"/>
                                      </p:to>
                                    </p:set>
                                    <p:animEffect filter="fade" transition="in">
                                      <p:cBhvr>
                                        <p:cTn dur="1000"/>
                                        <p:tgtEl>
                                          <p:spTgt spid="11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xEl>
                                              <p:pRg end="1" st="1"/>
                                            </p:txEl>
                                          </p:spTgt>
                                        </p:tgtEl>
                                        <p:attrNameLst>
                                          <p:attrName>style.visibility</p:attrName>
                                        </p:attrNameLst>
                                      </p:cBhvr>
                                      <p:to>
                                        <p:strVal val="visible"/>
                                      </p:to>
                                    </p:set>
                                    <p:animEffect filter="fade" transition="in">
                                      <p:cBhvr>
                                        <p:cTn dur="1000"/>
                                        <p:tgtEl>
                                          <p:spTgt spid="11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xEl>
                                              <p:pRg end="2" st="2"/>
                                            </p:txEl>
                                          </p:spTgt>
                                        </p:tgtEl>
                                        <p:attrNameLst>
                                          <p:attrName>style.visibility</p:attrName>
                                        </p:attrNameLst>
                                      </p:cBhvr>
                                      <p:to>
                                        <p:strVal val="visible"/>
                                      </p:to>
                                    </p:set>
                                    <p:animEffect filter="fade" transition="in">
                                      <p:cBhvr>
                                        <p:cTn dur="1000"/>
                                        <p:tgtEl>
                                          <p:spTgt spid="11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17"/>
          <p:cNvPicPr preferRelativeResize="0"/>
          <p:nvPr/>
        </p:nvPicPr>
        <p:blipFill>
          <a:blip r:embed="rId3">
            <a:alphaModFix/>
          </a:blip>
          <a:stretch>
            <a:fillRect/>
          </a:stretch>
        </p:blipFill>
        <p:spPr>
          <a:xfrm>
            <a:off x="3295199" y="1420613"/>
            <a:ext cx="5467774" cy="3429625"/>
          </a:xfrm>
          <a:prstGeom prst="rect">
            <a:avLst/>
          </a:prstGeom>
          <a:noFill/>
          <a:ln cap="flat" cmpd="sng" w="9525">
            <a:solidFill>
              <a:schemeClr val="dk2"/>
            </a:solidFill>
            <a:prstDash val="solid"/>
            <a:round/>
            <a:headEnd len="sm" w="sm" type="none"/>
            <a:tailEnd len="sm" w="sm" type="none"/>
          </a:ln>
        </p:spPr>
      </p:pic>
      <p:sp>
        <p:nvSpPr>
          <p:cNvPr id="118" name="Google Shape;118;p17"/>
          <p:cNvSpPr txBox="1"/>
          <p:nvPr>
            <p:ph type="title"/>
          </p:nvPr>
        </p:nvSpPr>
        <p:spPr>
          <a:xfrm>
            <a:off x="727650" y="5928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r>
              <a:rPr lang="en"/>
              <a:t>Approach: Efficient fine-tuning with LoRA</a:t>
            </a:r>
            <a:endParaRPr/>
          </a:p>
        </p:txBody>
      </p:sp>
      <p:pic>
        <p:nvPicPr>
          <p:cNvPr id="119" name="Google Shape;119;p17"/>
          <p:cNvPicPr preferRelativeResize="0"/>
          <p:nvPr/>
        </p:nvPicPr>
        <p:blipFill>
          <a:blip r:embed="rId4">
            <a:alphaModFix/>
          </a:blip>
          <a:stretch>
            <a:fillRect/>
          </a:stretch>
        </p:blipFill>
        <p:spPr>
          <a:xfrm>
            <a:off x="357049" y="1420625"/>
            <a:ext cx="2566574" cy="1612888"/>
          </a:xfrm>
          <a:prstGeom prst="rect">
            <a:avLst/>
          </a:prstGeom>
          <a:noFill/>
          <a:ln cap="flat" cmpd="sng" w="9525">
            <a:solidFill>
              <a:schemeClr val="dk2"/>
            </a:solidFill>
            <a:prstDash val="solid"/>
            <a:round/>
            <a:headEnd len="sm" w="sm" type="none"/>
            <a:tailEnd len="sm" w="sm" type="none"/>
          </a:ln>
        </p:spPr>
      </p:pic>
      <p:pic>
        <p:nvPicPr>
          <p:cNvPr id="120" name="Google Shape;120;p17"/>
          <p:cNvPicPr preferRelativeResize="0"/>
          <p:nvPr/>
        </p:nvPicPr>
        <p:blipFill>
          <a:blip r:embed="rId4">
            <a:alphaModFix/>
          </a:blip>
          <a:stretch>
            <a:fillRect/>
          </a:stretch>
        </p:blipFill>
        <p:spPr>
          <a:xfrm>
            <a:off x="1654363" y="1283100"/>
            <a:ext cx="5835274" cy="3667001"/>
          </a:xfrm>
          <a:prstGeom prst="rect">
            <a:avLst/>
          </a:prstGeom>
          <a:noFill/>
          <a:ln cap="flat" cmpd="sng" w="9525">
            <a:solidFill>
              <a:schemeClr val="dk2"/>
            </a:solidFill>
            <a:prstDash val="solid"/>
            <a:round/>
            <a:headEnd len="sm" w="sm" type="none"/>
            <a:tailEnd len="sm" w="sm" type="none"/>
          </a:ln>
        </p:spPr>
      </p:pic>
      <p:sp>
        <p:nvSpPr>
          <p:cNvPr id="121" name="Google Shape;121;p17"/>
          <p:cNvSpPr txBox="1"/>
          <p:nvPr>
            <p:ph idx="1" type="body"/>
          </p:nvPr>
        </p:nvSpPr>
        <p:spPr>
          <a:xfrm>
            <a:off x="285550" y="3033525"/>
            <a:ext cx="2933400" cy="1991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u="sng"/>
              <a:t>Step III</a:t>
            </a:r>
            <a:r>
              <a:rPr lang="en" sz="1800"/>
              <a:t> : Adding LoRA “Trainable” Blocks</a:t>
            </a:r>
            <a:endParaRPr sz="1800"/>
          </a:p>
          <a:p>
            <a:pPr indent="0" lvl="0" marL="0" rtl="0" algn="l">
              <a:spcBef>
                <a:spcPts val="1200"/>
              </a:spcBef>
              <a:spcAft>
                <a:spcPts val="1200"/>
              </a:spcAft>
              <a:buNone/>
            </a:pPr>
            <a:r>
              <a:rPr b="1" lang="en" sz="1800" u="sng"/>
              <a:t>Step IV</a:t>
            </a:r>
            <a:r>
              <a:rPr b="1" lang="en" sz="1800"/>
              <a:t> :</a:t>
            </a:r>
            <a:r>
              <a:rPr lang="en" sz="1800"/>
              <a:t> Finetune only LoRA Blocks</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2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par>
                                <p:cTn fill="hold" nodeType="with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0" st="0"/>
                                            </p:txEl>
                                          </p:spTgt>
                                        </p:tgtEl>
                                        <p:attrNameLst>
                                          <p:attrName>style.visibility</p:attrName>
                                        </p:attrNameLst>
                                      </p:cBhvr>
                                      <p:to>
                                        <p:strVal val="visible"/>
                                      </p:to>
                                    </p:set>
                                    <p:animEffect filter="fade" transition="in">
                                      <p:cBhvr>
                                        <p:cTn dur="1000"/>
                                        <p:tgtEl>
                                          <p:spTgt spid="12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xEl>
                                              <p:pRg end="1" st="1"/>
                                            </p:txEl>
                                          </p:spTgt>
                                        </p:tgtEl>
                                        <p:attrNameLst>
                                          <p:attrName>style.visibility</p:attrName>
                                        </p:attrNameLst>
                                      </p:cBhvr>
                                      <p:to>
                                        <p:strVal val="visible"/>
                                      </p:to>
                                    </p:set>
                                    <p:animEffect filter="fade" transition="in">
                                      <p:cBhvr>
                                        <p:cTn dur="1000"/>
                                        <p:tgtEl>
                                          <p:spTgt spid="121">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8"/>
          <p:cNvSpPr txBox="1"/>
          <p:nvPr>
            <p:ph type="title"/>
          </p:nvPr>
        </p:nvSpPr>
        <p:spPr>
          <a:xfrm>
            <a:off x="727650" y="5928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r>
              <a:rPr lang="en"/>
              <a:t>Fine-tuning Experiments - Dataset</a:t>
            </a:r>
            <a:endParaRPr/>
          </a:p>
        </p:txBody>
      </p:sp>
      <p:sp>
        <p:nvSpPr>
          <p:cNvPr id="127" name="Google Shape;127;p18"/>
          <p:cNvSpPr txBox="1"/>
          <p:nvPr/>
        </p:nvSpPr>
        <p:spPr>
          <a:xfrm>
            <a:off x="795225" y="1524300"/>
            <a:ext cx="4870500" cy="15807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MS COCO Image dataset</a:t>
            </a:r>
            <a:endParaRPr sz="1300">
              <a:solidFill>
                <a:srgbClr val="595959"/>
              </a:solidFill>
              <a:latin typeface="Lato"/>
              <a:ea typeface="Lato"/>
              <a:cs typeface="Lato"/>
              <a:sym typeface="Lato"/>
            </a:endParaRPr>
          </a:p>
          <a:p>
            <a:pPr indent="-311150" lvl="1" marL="914400" rtl="0" algn="l">
              <a:spcBef>
                <a:spcPts val="0"/>
              </a:spcBef>
              <a:spcAft>
                <a:spcPts val="0"/>
              </a:spcAft>
              <a:buClr>
                <a:srgbClr val="595959"/>
              </a:buClr>
              <a:buSzPts val="1300"/>
              <a:buFont typeface="Lato"/>
              <a:buChar char="○"/>
            </a:pPr>
            <a:r>
              <a:rPr lang="en" sz="1100">
                <a:solidFill>
                  <a:srgbClr val="595959"/>
                </a:solidFill>
                <a:latin typeface="Lato"/>
                <a:ea typeface="Lato"/>
                <a:cs typeface="Lato"/>
                <a:sym typeface="Lato"/>
              </a:rPr>
              <a:t>80 object categories</a:t>
            </a:r>
            <a:endParaRPr sz="1100">
              <a:solidFill>
                <a:srgbClr val="595959"/>
              </a:solidFill>
              <a:latin typeface="Lato"/>
              <a:ea typeface="Lato"/>
              <a:cs typeface="Lato"/>
              <a:sym typeface="Lato"/>
            </a:endParaRPr>
          </a:p>
          <a:p>
            <a:pPr indent="-311150" lvl="1" marL="914400" rtl="0" algn="l">
              <a:spcBef>
                <a:spcPts val="0"/>
              </a:spcBef>
              <a:spcAft>
                <a:spcPts val="0"/>
              </a:spcAft>
              <a:buClr>
                <a:srgbClr val="595959"/>
              </a:buClr>
              <a:buSzPts val="1300"/>
              <a:buFont typeface="Lato"/>
              <a:buChar char="○"/>
            </a:pPr>
            <a:r>
              <a:rPr lang="en" sz="1100">
                <a:solidFill>
                  <a:srgbClr val="595959"/>
                </a:solidFill>
                <a:latin typeface="Lato"/>
                <a:ea typeface="Lato"/>
                <a:cs typeface="Lato"/>
                <a:sym typeface="Lato"/>
              </a:rPr>
              <a:t>2014 Val images [41K images / 6GB]</a:t>
            </a:r>
            <a:endParaRPr sz="1100">
              <a:solidFill>
                <a:srgbClr val="595959"/>
              </a:solidFill>
              <a:latin typeface="Lato"/>
              <a:ea typeface="Lato"/>
              <a:cs typeface="Lato"/>
              <a:sym typeface="Lato"/>
            </a:endParaRPr>
          </a:p>
          <a:p>
            <a:pPr indent="0" lvl="0" marL="914400" rtl="0" algn="l">
              <a:spcBef>
                <a:spcPts val="0"/>
              </a:spcBef>
              <a:spcAft>
                <a:spcPts val="0"/>
              </a:spcAft>
              <a:buNone/>
            </a:pPr>
            <a:r>
              <a:t/>
            </a:r>
            <a:endParaRPr sz="1100">
              <a:solidFill>
                <a:srgbClr val="595959"/>
              </a:solidFill>
              <a:latin typeface="Lato"/>
              <a:ea typeface="Lato"/>
              <a:cs typeface="Lato"/>
              <a:sym typeface="Lato"/>
            </a:endParaRPr>
          </a:p>
          <a:p>
            <a:pPr indent="-311150" lvl="0" marL="457200" rtl="0" algn="l">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A-OKVQA visual question answering annotations</a:t>
            </a:r>
            <a:endParaRPr sz="1300">
              <a:solidFill>
                <a:srgbClr val="595959"/>
              </a:solidFill>
              <a:latin typeface="Lato"/>
              <a:ea typeface="Lato"/>
              <a:cs typeface="Lato"/>
              <a:sym typeface="Lato"/>
            </a:endParaRPr>
          </a:p>
          <a:p>
            <a:pPr indent="-298450" lvl="1" marL="914400" rtl="0" algn="l">
              <a:spcBef>
                <a:spcPts val="0"/>
              </a:spcBef>
              <a:spcAft>
                <a:spcPts val="0"/>
              </a:spcAft>
              <a:buClr>
                <a:srgbClr val="595959"/>
              </a:buClr>
              <a:buSzPts val="1100"/>
              <a:buFont typeface="Lato"/>
              <a:buChar char="○"/>
            </a:pPr>
            <a:r>
              <a:rPr lang="en" sz="1100">
                <a:solidFill>
                  <a:srgbClr val="595959"/>
                </a:solidFill>
                <a:latin typeface="Lato"/>
                <a:ea typeface="Lato"/>
                <a:cs typeface="Lato"/>
                <a:sym typeface="Lato"/>
              </a:rPr>
              <a:t>25K questions against MS COCO images</a:t>
            </a:r>
            <a:endParaRPr sz="1100">
              <a:solidFill>
                <a:srgbClr val="595959"/>
              </a:solidFill>
              <a:latin typeface="Lato"/>
              <a:ea typeface="Lato"/>
              <a:cs typeface="Lato"/>
              <a:sym typeface="Lato"/>
            </a:endParaRPr>
          </a:p>
          <a:p>
            <a:pPr indent="-298450" lvl="1" marL="914400" rtl="0" algn="l">
              <a:spcBef>
                <a:spcPts val="0"/>
              </a:spcBef>
              <a:spcAft>
                <a:spcPts val="0"/>
              </a:spcAft>
              <a:buClr>
                <a:srgbClr val="595959"/>
              </a:buClr>
              <a:buSzPts val="1100"/>
              <a:buFont typeface="Lato"/>
              <a:buChar char="○"/>
            </a:pPr>
            <a:r>
              <a:rPr lang="en" sz="1100">
                <a:solidFill>
                  <a:srgbClr val="595959"/>
                </a:solidFill>
                <a:latin typeface="Lato"/>
                <a:ea typeface="Lato"/>
                <a:cs typeface="Lato"/>
                <a:sym typeface="Lato"/>
              </a:rPr>
              <a:t>Broad base of commonsense and world knowledge to answer</a:t>
            </a:r>
            <a:endParaRPr sz="1100">
              <a:solidFill>
                <a:srgbClr val="595959"/>
              </a:solidFill>
              <a:latin typeface="Lato"/>
              <a:ea typeface="Lato"/>
              <a:cs typeface="Lato"/>
              <a:sym typeface="Lato"/>
            </a:endParaRPr>
          </a:p>
        </p:txBody>
      </p:sp>
      <p:pic>
        <p:nvPicPr>
          <p:cNvPr id="128" name="Google Shape;128;p18"/>
          <p:cNvPicPr preferRelativeResize="0"/>
          <p:nvPr/>
        </p:nvPicPr>
        <p:blipFill>
          <a:blip r:embed="rId3">
            <a:alphaModFix/>
          </a:blip>
          <a:stretch>
            <a:fillRect/>
          </a:stretch>
        </p:blipFill>
        <p:spPr>
          <a:xfrm>
            <a:off x="652400" y="3282225"/>
            <a:ext cx="5385550" cy="1176625"/>
          </a:xfrm>
          <a:prstGeom prst="rect">
            <a:avLst/>
          </a:prstGeom>
          <a:noFill/>
          <a:ln>
            <a:noFill/>
          </a:ln>
        </p:spPr>
      </p:pic>
      <p:pic>
        <p:nvPicPr>
          <p:cNvPr id="129" name="Google Shape;129;p18"/>
          <p:cNvPicPr preferRelativeResize="0"/>
          <p:nvPr/>
        </p:nvPicPr>
        <p:blipFill>
          <a:blip r:embed="rId4">
            <a:alphaModFix/>
          </a:blip>
          <a:stretch>
            <a:fillRect/>
          </a:stretch>
        </p:blipFill>
        <p:spPr>
          <a:xfrm>
            <a:off x="3337350" y="1600500"/>
            <a:ext cx="1799275" cy="419825"/>
          </a:xfrm>
          <a:prstGeom prst="rect">
            <a:avLst/>
          </a:prstGeom>
          <a:noFill/>
          <a:ln>
            <a:noFill/>
          </a:ln>
        </p:spPr>
      </p:pic>
      <p:sp>
        <p:nvSpPr>
          <p:cNvPr id="130" name="Google Shape;130;p18"/>
          <p:cNvSpPr txBox="1"/>
          <p:nvPr/>
        </p:nvSpPr>
        <p:spPr>
          <a:xfrm>
            <a:off x="5541675" y="1600500"/>
            <a:ext cx="3426900" cy="15807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VQAv2</a:t>
            </a:r>
            <a:endParaRPr sz="1300">
              <a:solidFill>
                <a:srgbClr val="595959"/>
              </a:solidFill>
              <a:latin typeface="Lato"/>
              <a:ea typeface="Lato"/>
              <a:cs typeface="Lato"/>
              <a:sym typeface="Lato"/>
            </a:endParaRPr>
          </a:p>
          <a:p>
            <a:pPr indent="-298450" lvl="1" marL="914400" rtl="0" algn="l">
              <a:lnSpc>
                <a:spcPct val="115000"/>
              </a:lnSpc>
              <a:spcBef>
                <a:spcPts val="0"/>
              </a:spcBef>
              <a:spcAft>
                <a:spcPts val="0"/>
              </a:spcAft>
              <a:buClr>
                <a:srgbClr val="595959"/>
              </a:buClr>
              <a:buSzPts val="1100"/>
              <a:buFont typeface="Lato"/>
              <a:buChar char="○"/>
            </a:pPr>
            <a:r>
              <a:rPr lang="en" sz="1150">
                <a:solidFill>
                  <a:srgbClr val="595959"/>
                </a:solidFill>
                <a:latin typeface="Lato"/>
                <a:ea typeface="Lato"/>
                <a:cs typeface="Lato"/>
                <a:sym typeface="Lato"/>
              </a:rPr>
              <a:t>Validation questions 2017</a:t>
            </a:r>
            <a:endParaRPr sz="1000">
              <a:solidFill>
                <a:srgbClr val="595959"/>
              </a:solidFill>
              <a:latin typeface="Lato"/>
              <a:ea typeface="Lato"/>
              <a:cs typeface="Lato"/>
              <a:sym typeface="Lato"/>
            </a:endParaRPr>
          </a:p>
          <a:p>
            <a:pPr indent="-311150" lvl="1" marL="914400" rtl="0" algn="l">
              <a:lnSpc>
                <a:spcPct val="115000"/>
              </a:lnSpc>
              <a:spcBef>
                <a:spcPts val="0"/>
              </a:spcBef>
              <a:spcAft>
                <a:spcPts val="0"/>
              </a:spcAft>
              <a:buClr>
                <a:srgbClr val="595959"/>
              </a:buClr>
              <a:buSzPts val="1300"/>
              <a:buFont typeface="Lato"/>
              <a:buChar char="○"/>
            </a:pPr>
            <a:r>
              <a:rPr lang="en" sz="1000">
                <a:solidFill>
                  <a:srgbClr val="595959"/>
                </a:solidFill>
              </a:rPr>
              <a:t>214,354 questions, ~10x annotations per question</a:t>
            </a:r>
            <a:endParaRPr sz="1300">
              <a:solidFill>
                <a:srgbClr val="595959"/>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1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9"/>
          <p:cNvSpPr txBox="1"/>
          <p:nvPr>
            <p:ph type="title"/>
          </p:nvPr>
        </p:nvSpPr>
        <p:spPr>
          <a:xfrm>
            <a:off x="727650" y="5928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Fine-tuning Experiments - OpenFlamingo + LoRA</a:t>
            </a:r>
            <a:endParaRPr/>
          </a:p>
        </p:txBody>
      </p:sp>
      <p:graphicFrame>
        <p:nvGraphicFramePr>
          <p:cNvPr id="136" name="Google Shape;136;p19"/>
          <p:cNvGraphicFramePr/>
          <p:nvPr/>
        </p:nvGraphicFramePr>
        <p:xfrm>
          <a:off x="210475" y="1185838"/>
          <a:ext cx="3000000" cy="3000000"/>
        </p:xfrm>
        <a:graphic>
          <a:graphicData uri="http://schemas.openxmlformats.org/drawingml/2006/table">
            <a:tbl>
              <a:tblPr>
                <a:noFill/>
                <a:tableStyleId>{EC38129D-FE17-4611-985C-3897A0924A7B}</a:tableStyleId>
              </a:tblPr>
              <a:tblGrid>
                <a:gridCol w="441400"/>
                <a:gridCol w="2187600"/>
                <a:gridCol w="2252975"/>
                <a:gridCol w="1641100"/>
                <a:gridCol w="1129100"/>
                <a:gridCol w="1070850"/>
              </a:tblGrid>
              <a:tr h="668200">
                <a:tc>
                  <a:txBody>
                    <a:bodyPr/>
                    <a:lstStyle/>
                    <a:p>
                      <a:pPr indent="0" lvl="0" marL="0" rtl="0" algn="ctr">
                        <a:spcBef>
                          <a:spcPts val="0"/>
                        </a:spcBef>
                        <a:spcAft>
                          <a:spcPts val="0"/>
                        </a:spcAft>
                        <a:buNone/>
                      </a:pPr>
                      <a:r>
                        <a:rPr b="1" lang="en">
                          <a:latin typeface="Lato"/>
                          <a:ea typeface="Lato"/>
                          <a:cs typeface="Lato"/>
                          <a:sym typeface="Lato"/>
                        </a:rPr>
                        <a:t>No</a:t>
                      </a:r>
                      <a:endParaRPr b="1">
                        <a:latin typeface="Lato"/>
                        <a:ea typeface="Lato"/>
                        <a:cs typeface="Lato"/>
                        <a:sym typeface="Lato"/>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Lato"/>
                          <a:ea typeface="Lato"/>
                          <a:cs typeface="Lato"/>
                          <a:sym typeface="Lato"/>
                        </a:rPr>
                        <a:t>Experiment</a:t>
                      </a:r>
                      <a:endParaRPr b="1">
                        <a:latin typeface="Lato"/>
                        <a:ea typeface="Lato"/>
                        <a:cs typeface="Lato"/>
                        <a:sym typeface="Lato"/>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Lato"/>
                          <a:ea typeface="Lato"/>
                          <a:cs typeface="Lato"/>
                          <a:sym typeface="Lato"/>
                        </a:rPr>
                        <a:t>Base Model</a:t>
                      </a:r>
                      <a:endParaRPr b="1">
                        <a:latin typeface="Lato"/>
                        <a:ea typeface="Lato"/>
                        <a:cs typeface="Lato"/>
                        <a:sym typeface="Lato"/>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Lato"/>
                          <a:ea typeface="Lato"/>
                          <a:cs typeface="Lato"/>
                          <a:sym typeface="Lato"/>
                        </a:rPr>
                        <a:t>Fine-tune Data</a:t>
                      </a:r>
                      <a:endParaRPr b="1">
                        <a:latin typeface="Lato"/>
                        <a:ea typeface="Lato"/>
                        <a:cs typeface="Lato"/>
                        <a:sym typeface="Lato"/>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Lato"/>
                          <a:ea typeface="Lato"/>
                          <a:cs typeface="Lato"/>
                          <a:sym typeface="Lato"/>
                        </a:rPr>
                        <a:t>Eval Data</a:t>
                      </a:r>
                      <a:endParaRPr b="1">
                        <a:latin typeface="Lato"/>
                        <a:ea typeface="Lato"/>
                        <a:cs typeface="Lato"/>
                        <a:sym typeface="Lato"/>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Lato"/>
                          <a:ea typeface="Lato"/>
                          <a:cs typeface="Lato"/>
                          <a:sym typeface="Lato"/>
                        </a:rPr>
                        <a:t>Metric</a:t>
                      </a:r>
                      <a:br>
                        <a:rPr b="1" lang="en">
                          <a:latin typeface="Lato"/>
                          <a:ea typeface="Lato"/>
                          <a:cs typeface="Lato"/>
                          <a:sym typeface="Lato"/>
                        </a:rPr>
                      </a:br>
                      <a:r>
                        <a:rPr lang="en" sz="1000">
                          <a:latin typeface="Lato"/>
                          <a:ea typeface="Lato"/>
                          <a:cs typeface="Lato"/>
                          <a:sym typeface="Lato"/>
                        </a:rPr>
                        <a:t>(Accuracy 0-shot)</a:t>
                      </a:r>
                      <a:endParaRPr sz="1000">
                        <a:latin typeface="Lato"/>
                        <a:ea typeface="Lato"/>
                        <a:cs typeface="Lato"/>
                        <a:sym typeface="Lato"/>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1064150">
                <a:tc>
                  <a:txBody>
                    <a:bodyPr/>
                    <a:lstStyle/>
                    <a:p>
                      <a:pPr indent="0" lvl="0" marL="0" rtl="0" algn="ctr">
                        <a:spcBef>
                          <a:spcPts val="0"/>
                        </a:spcBef>
                        <a:spcAft>
                          <a:spcPts val="0"/>
                        </a:spcAft>
                        <a:buNone/>
                      </a:pPr>
                      <a:r>
                        <a:rPr b="1" lang="en" sz="1300">
                          <a:solidFill>
                            <a:schemeClr val="dk2"/>
                          </a:solidFill>
                          <a:latin typeface="Lato"/>
                          <a:ea typeface="Lato"/>
                          <a:cs typeface="Lato"/>
                          <a:sym typeface="Lato"/>
                        </a:rPr>
                        <a:t>0</a:t>
                      </a:r>
                      <a:endParaRPr b="1" sz="1300">
                        <a:solidFill>
                          <a:schemeClr val="dk2"/>
                        </a:solidFill>
                        <a:latin typeface="Lato"/>
                        <a:ea typeface="Lato"/>
                        <a:cs typeface="Lato"/>
                        <a:sym typeface="Lato"/>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b="1" lang="en" sz="1300">
                          <a:solidFill>
                            <a:schemeClr val="dk2"/>
                          </a:solidFill>
                          <a:latin typeface="Lato"/>
                          <a:ea typeface="Lato"/>
                          <a:cs typeface="Lato"/>
                          <a:sym typeface="Lato"/>
                        </a:rPr>
                        <a:t>OpenFlamingo</a:t>
                      </a:r>
                      <a:endParaRPr b="1" sz="1300">
                        <a:solidFill>
                          <a:schemeClr val="dk2"/>
                        </a:solidFill>
                        <a:latin typeface="Lato"/>
                        <a:ea typeface="Lato"/>
                        <a:cs typeface="Lato"/>
                        <a:sym typeface="Lato"/>
                      </a:endParaRPr>
                    </a:p>
                    <a:p>
                      <a:pPr indent="0" lvl="0" marL="0" rtl="0" algn="ctr">
                        <a:spcBef>
                          <a:spcPts val="0"/>
                        </a:spcBef>
                        <a:spcAft>
                          <a:spcPts val="0"/>
                        </a:spcAft>
                        <a:buNone/>
                      </a:pPr>
                      <a:r>
                        <a:rPr b="1" lang="en" sz="1300">
                          <a:solidFill>
                            <a:schemeClr val="dk2"/>
                          </a:solidFill>
                          <a:latin typeface="Lato"/>
                          <a:ea typeface="Lato"/>
                          <a:cs typeface="Lato"/>
                          <a:sym typeface="Lato"/>
                        </a:rPr>
                        <a:t>(Pre-trained Baseline)</a:t>
                      </a:r>
                      <a:br>
                        <a:rPr b="1" lang="en" sz="1300">
                          <a:solidFill>
                            <a:schemeClr val="dk2"/>
                          </a:solidFill>
                          <a:latin typeface="Lato"/>
                          <a:ea typeface="Lato"/>
                          <a:cs typeface="Lato"/>
                          <a:sym typeface="Lato"/>
                        </a:rPr>
                      </a:br>
                      <a:endParaRPr b="1" sz="1300">
                        <a:solidFill>
                          <a:schemeClr val="dk2"/>
                        </a:solidFill>
                        <a:latin typeface="Lato"/>
                        <a:ea typeface="Lato"/>
                        <a:cs typeface="Lato"/>
                        <a:sym typeface="Lato"/>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434343"/>
                          </a:solidFill>
                          <a:latin typeface="Lato"/>
                          <a:ea typeface="Lato"/>
                          <a:cs typeface="Lato"/>
                          <a:sym typeface="Lato"/>
                        </a:rPr>
                        <a:t>Language Model: </a:t>
                      </a:r>
                      <a:endParaRPr sz="1100">
                        <a:solidFill>
                          <a:srgbClr val="434343"/>
                        </a:solidFill>
                        <a:latin typeface="Lato"/>
                        <a:ea typeface="Lato"/>
                        <a:cs typeface="Lato"/>
                        <a:sym typeface="Lato"/>
                      </a:endParaRPr>
                    </a:p>
                    <a:p>
                      <a:pPr indent="0" lvl="0" marL="457200" rtl="0" algn="l">
                        <a:spcBef>
                          <a:spcPts val="0"/>
                        </a:spcBef>
                        <a:spcAft>
                          <a:spcPts val="0"/>
                        </a:spcAft>
                        <a:buNone/>
                      </a:pPr>
                      <a:r>
                        <a:rPr lang="en" sz="1200">
                          <a:solidFill>
                            <a:srgbClr val="434343"/>
                          </a:solidFill>
                          <a:latin typeface="Lato"/>
                          <a:ea typeface="Lato"/>
                          <a:cs typeface="Lato"/>
                          <a:sym typeface="Lato"/>
                        </a:rPr>
                        <a:t>MPT 1B RedPajama (Mosaic ML)</a:t>
                      </a:r>
                      <a:endParaRPr sz="1200">
                        <a:solidFill>
                          <a:srgbClr val="434343"/>
                        </a:solidFill>
                        <a:latin typeface="Lato"/>
                        <a:ea typeface="Lato"/>
                        <a:cs typeface="Lato"/>
                        <a:sym typeface="Lato"/>
                      </a:endParaRPr>
                    </a:p>
                    <a:p>
                      <a:pPr indent="0" lvl="0" marL="0" rtl="0" algn="l">
                        <a:spcBef>
                          <a:spcPts val="0"/>
                        </a:spcBef>
                        <a:spcAft>
                          <a:spcPts val="0"/>
                        </a:spcAft>
                        <a:buNone/>
                      </a:pPr>
                      <a:r>
                        <a:rPr lang="en" sz="1100">
                          <a:solidFill>
                            <a:srgbClr val="434343"/>
                          </a:solidFill>
                          <a:latin typeface="Lato"/>
                          <a:ea typeface="Lato"/>
                          <a:cs typeface="Lato"/>
                          <a:sym typeface="Lato"/>
                        </a:rPr>
                        <a:t>Vision Model: </a:t>
                      </a:r>
                      <a:endParaRPr sz="1100">
                        <a:solidFill>
                          <a:srgbClr val="434343"/>
                        </a:solidFill>
                        <a:latin typeface="Lato"/>
                        <a:ea typeface="Lato"/>
                        <a:cs typeface="Lato"/>
                        <a:sym typeface="Lato"/>
                      </a:endParaRPr>
                    </a:p>
                    <a:p>
                      <a:pPr indent="0" lvl="0" marL="457200" rtl="0" algn="l">
                        <a:spcBef>
                          <a:spcPts val="0"/>
                        </a:spcBef>
                        <a:spcAft>
                          <a:spcPts val="0"/>
                        </a:spcAft>
                        <a:buNone/>
                      </a:pPr>
                      <a:r>
                        <a:rPr lang="en" sz="1200">
                          <a:solidFill>
                            <a:srgbClr val="434343"/>
                          </a:solidFill>
                          <a:latin typeface="Lato"/>
                          <a:ea typeface="Lato"/>
                          <a:cs typeface="Lato"/>
                          <a:sym typeface="Lato"/>
                        </a:rPr>
                        <a:t>ViT-L-14 (CLIP) </a:t>
                      </a:r>
                      <a:endParaRPr sz="1300">
                        <a:solidFill>
                          <a:srgbClr val="434343"/>
                        </a:solidFill>
                        <a:latin typeface="Lato"/>
                        <a:ea typeface="Lato"/>
                        <a:cs typeface="Lato"/>
                        <a:sym typeface="Lato"/>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rgbClr val="434343"/>
                          </a:solidFill>
                          <a:latin typeface="Lato"/>
                          <a:ea typeface="Lato"/>
                          <a:cs typeface="Lato"/>
                          <a:sym typeface="Lato"/>
                        </a:rPr>
                        <a:t>-</a:t>
                      </a:r>
                      <a:endParaRPr sz="1300">
                        <a:solidFill>
                          <a:srgbClr val="434343"/>
                        </a:solidFill>
                        <a:latin typeface="Lato"/>
                        <a:ea typeface="Lato"/>
                        <a:cs typeface="Lato"/>
                        <a:sym typeface="Lato"/>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rowSpan="3">
                  <a:txBody>
                    <a:bodyPr/>
                    <a:lstStyle/>
                    <a:p>
                      <a:pPr indent="0" lvl="0" marL="0" rtl="0" algn="ctr">
                        <a:spcBef>
                          <a:spcPts val="0"/>
                        </a:spcBef>
                        <a:spcAft>
                          <a:spcPts val="0"/>
                        </a:spcAft>
                        <a:buNone/>
                      </a:pPr>
                      <a:r>
                        <a:rPr b="1" lang="en" sz="1300">
                          <a:solidFill>
                            <a:srgbClr val="434343"/>
                          </a:solidFill>
                          <a:latin typeface="Lato"/>
                          <a:ea typeface="Lato"/>
                          <a:cs typeface="Lato"/>
                          <a:sym typeface="Lato"/>
                        </a:rPr>
                        <a:t>VQAv2</a:t>
                      </a:r>
                      <a:endParaRPr sz="1300">
                        <a:solidFill>
                          <a:srgbClr val="434343"/>
                        </a:solidFill>
                        <a:latin typeface="Lato"/>
                        <a:ea typeface="Lato"/>
                        <a:cs typeface="Lato"/>
                        <a:sym typeface="Lato"/>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rgbClr val="434343"/>
                          </a:solidFill>
                          <a:latin typeface="Lato"/>
                          <a:ea typeface="Lato"/>
                          <a:cs typeface="Lato"/>
                          <a:sym typeface="Lato"/>
                        </a:rPr>
                        <a:t>45.5</a:t>
                      </a:r>
                      <a:endParaRPr sz="1300">
                        <a:solidFill>
                          <a:srgbClr val="434343"/>
                        </a:solidFill>
                        <a:latin typeface="Lato"/>
                        <a:ea typeface="Lato"/>
                        <a:cs typeface="Lato"/>
                        <a:sym typeface="Lato"/>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1016850">
                <a:tc>
                  <a:txBody>
                    <a:bodyPr/>
                    <a:lstStyle/>
                    <a:p>
                      <a:pPr indent="0" lvl="0" marL="0" rtl="0" algn="ctr">
                        <a:spcBef>
                          <a:spcPts val="0"/>
                        </a:spcBef>
                        <a:spcAft>
                          <a:spcPts val="0"/>
                        </a:spcAft>
                        <a:buNone/>
                      </a:pPr>
                      <a:r>
                        <a:rPr b="1" lang="en" sz="1300">
                          <a:solidFill>
                            <a:schemeClr val="dk2"/>
                          </a:solidFill>
                          <a:latin typeface="Lato"/>
                          <a:ea typeface="Lato"/>
                          <a:cs typeface="Lato"/>
                          <a:sym typeface="Lato"/>
                        </a:rPr>
                        <a:t>1</a:t>
                      </a:r>
                      <a:endParaRPr b="1" sz="1300">
                        <a:solidFill>
                          <a:schemeClr val="dk2"/>
                        </a:solidFill>
                        <a:latin typeface="Lato"/>
                        <a:ea typeface="Lato"/>
                        <a:cs typeface="Lato"/>
                        <a:sym typeface="Lato"/>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rowSpan="2">
                  <a:txBody>
                    <a:bodyPr/>
                    <a:lstStyle/>
                    <a:p>
                      <a:pPr indent="0" lvl="0" marL="0" rtl="0" algn="ctr">
                        <a:spcBef>
                          <a:spcPts val="0"/>
                        </a:spcBef>
                        <a:spcAft>
                          <a:spcPts val="0"/>
                        </a:spcAft>
                        <a:buNone/>
                      </a:pPr>
                      <a:r>
                        <a:rPr b="1" lang="en" sz="1300">
                          <a:solidFill>
                            <a:schemeClr val="dk2"/>
                          </a:solidFill>
                          <a:latin typeface="Lato"/>
                          <a:ea typeface="Lato"/>
                          <a:cs typeface="Lato"/>
                          <a:sym typeface="Lato"/>
                        </a:rPr>
                        <a:t>OpenFlamingo </a:t>
                      </a:r>
                      <a:endParaRPr b="1" sz="1300">
                        <a:solidFill>
                          <a:schemeClr val="dk2"/>
                        </a:solidFill>
                        <a:latin typeface="Lato"/>
                        <a:ea typeface="Lato"/>
                        <a:cs typeface="Lato"/>
                        <a:sym typeface="Lato"/>
                      </a:endParaRPr>
                    </a:p>
                    <a:p>
                      <a:pPr indent="0" lvl="0" marL="0" rtl="0" algn="ctr">
                        <a:spcBef>
                          <a:spcPts val="0"/>
                        </a:spcBef>
                        <a:spcAft>
                          <a:spcPts val="0"/>
                        </a:spcAft>
                        <a:buNone/>
                      </a:pPr>
                      <a:r>
                        <a:rPr b="1" lang="en" sz="1300">
                          <a:solidFill>
                            <a:schemeClr val="dk2"/>
                          </a:solidFill>
                          <a:latin typeface="Lato"/>
                          <a:ea typeface="Lato"/>
                          <a:cs typeface="Lato"/>
                          <a:sym typeface="Lato"/>
                        </a:rPr>
                        <a:t>(fine-tuned w LoRA)</a:t>
                      </a:r>
                      <a:endParaRPr b="1" sz="1300">
                        <a:solidFill>
                          <a:schemeClr val="dk2"/>
                        </a:solidFill>
                        <a:latin typeface="Lato"/>
                        <a:ea typeface="Lato"/>
                        <a:cs typeface="Lato"/>
                        <a:sym typeface="Lato"/>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434343"/>
                          </a:solidFill>
                          <a:latin typeface="Lato"/>
                          <a:ea typeface="Lato"/>
                          <a:cs typeface="Lato"/>
                          <a:sym typeface="Lato"/>
                        </a:rPr>
                        <a:t>Language Model: </a:t>
                      </a:r>
                      <a:endParaRPr sz="1100">
                        <a:solidFill>
                          <a:srgbClr val="434343"/>
                        </a:solidFill>
                        <a:latin typeface="Lato"/>
                        <a:ea typeface="Lato"/>
                        <a:cs typeface="Lato"/>
                        <a:sym typeface="Lato"/>
                      </a:endParaRPr>
                    </a:p>
                    <a:p>
                      <a:pPr indent="0" lvl="0" marL="457200" rtl="0" algn="l">
                        <a:spcBef>
                          <a:spcPts val="0"/>
                        </a:spcBef>
                        <a:spcAft>
                          <a:spcPts val="0"/>
                        </a:spcAft>
                        <a:buNone/>
                      </a:pPr>
                      <a:r>
                        <a:rPr lang="en" sz="1200">
                          <a:solidFill>
                            <a:srgbClr val="434343"/>
                          </a:solidFill>
                          <a:latin typeface="Lato"/>
                          <a:ea typeface="Lato"/>
                          <a:cs typeface="Lato"/>
                          <a:sym typeface="Lato"/>
                        </a:rPr>
                        <a:t>OpenLLaMA 3B (OpenLM)</a:t>
                      </a:r>
                      <a:endParaRPr sz="1200">
                        <a:solidFill>
                          <a:srgbClr val="434343"/>
                        </a:solidFill>
                        <a:latin typeface="Lato"/>
                        <a:ea typeface="Lato"/>
                        <a:cs typeface="Lato"/>
                        <a:sym typeface="Lato"/>
                      </a:endParaRPr>
                    </a:p>
                    <a:p>
                      <a:pPr indent="0" lvl="0" marL="0" rtl="0" algn="l">
                        <a:spcBef>
                          <a:spcPts val="0"/>
                        </a:spcBef>
                        <a:spcAft>
                          <a:spcPts val="0"/>
                        </a:spcAft>
                        <a:buNone/>
                      </a:pPr>
                      <a:r>
                        <a:rPr lang="en" sz="1100">
                          <a:solidFill>
                            <a:srgbClr val="434343"/>
                          </a:solidFill>
                          <a:latin typeface="Lato"/>
                          <a:ea typeface="Lato"/>
                          <a:cs typeface="Lato"/>
                          <a:sym typeface="Lato"/>
                        </a:rPr>
                        <a:t>Vision Model: </a:t>
                      </a:r>
                      <a:endParaRPr sz="1100">
                        <a:solidFill>
                          <a:srgbClr val="434343"/>
                        </a:solidFill>
                        <a:latin typeface="Lato"/>
                        <a:ea typeface="Lato"/>
                        <a:cs typeface="Lato"/>
                        <a:sym typeface="Lato"/>
                      </a:endParaRPr>
                    </a:p>
                    <a:p>
                      <a:pPr indent="0" lvl="0" marL="457200" rtl="0" algn="l">
                        <a:spcBef>
                          <a:spcPts val="0"/>
                        </a:spcBef>
                        <a:spcAft>
                          <a:spcPts val="0"/>
                        </a:spcAft>
                        <a:buNone/>
                      </a:pPr>
                      <a:r>
                        <a:rPr lang="en" sz="1200">
                          <a:solidFill>
                            <a:srgbClr val="434343"/>
                          </a:solidFill>
                          <a:latin typeface="Lato"/>
                          <a:ea typeface="Lato"/>
                          <a:cs typeface="Lato"/>
                          <a:sym typeface="Lato"/>
                        </a:rPr>
                        <a:t>Unchanged</a:t>
                      </a:r>
                      <a:endParaRPr sz="1300">
                        <a:solidFill>
                          <a:srgbClr val="434343"/>
                        </a:solidFill>
                        <a:latin typeface="Lato"/>
                        <a:ea typeface="Lato"/>
                        <a:cs typeface="Lato"/>
                        <a:sym typeface="Lato"/>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rgbClr val="434343"/>
                          </a:solidFill>
                          <a:latin typeface="Lato"/>
                          <a:ea typeface="Lato"/>
                          <a:cs typeface="Lato"/>
                          <a:sym typeface="Lato"/>
                        </a:rPr>
                        <a:t>COCO Val + A-OKVQA</a:t>
                      </a:r>
                      <a:endParaRPr b="1" sz="1300">
                        <a:solidFill>
                          <a:srgbClr val="434343"/>
                        </a:solidFill>
                        <a:latin typeface="Lato"/>
                        <a:ea typeface="Lato"/>
                        <a:cs typeface="Lato"/>
                        <a:sym typeface="Lato"/>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vMerge="1"/>
                <a:tc>
                  <a:txBody>
                    <a:bodyPr/>
                    <a:lstStyle/>
                    <a:p>
                      <a:pPr indent="0" lvl="0" marL="0" rtl="0" algn="ctr">
                        <a:spcBef>
                          <a:spcPts val="0"/>
                        </a:spcBef>
                        <a:spcAft>
                          <a:spcPts val="0"/>
                        </a:spcAft>
                        <a:buNone/>
                      </a:pPr>
                      <a:r>
                        <a:rPr lang="en" sz="1300">
                          <a:solidFill>
                            <a:srgbClr val="434343"/>
                          </a:solidFill>
                          <a:latin typeface="Lato"/>
                          <a:ea typeface="Lato"/>
                          <a:cs typeface="Lato"/>
                          <a:sym typeface="Lato"/>
                        </a:rPr>
                        <a:t>46.1</a:t>
                      </a:r>
                      <a:br>
                        <a:rPr lang="en" sz="1300">
                          <a:solidFill>
                            <a:srgbClr val="434343"/>
                          </a:solidFill>
                          <a:latin typeface="Lato"/>
                          <a:ea typeface="Lato"/>
                          <a:cs typeface="Lato"/>
                          <a:sym typeface="Lato"/>
                        </a:rPr>
                      </a:br>
                      <a:r>
                        <a:rPr lang="en" sz="900">
                          <a:solidFill>
                            <a:srgbClr val="434343"/>
                          </a:solidFill>
                          <a:latin typeface="Lato"/>
                          <a:ea typeface="Lato"/>
                          <a:cs typeface="Lato"/>
                          <a:sym typeface="Lato"/>
                        </a:rPr>
                        <a:t>(Sampled 20K questions, ~10% of Val)</a:t>
                      </a:r>
                      <a:endParaRPr sz="900">
                        <a:solidFill>
                          <a:srgbClr val="434343"/>
                        </a:solidFill>
                        <a:latin typeface="Lato"/>
                        <a:ea typeface="Lato"/>
                        <a:cs typeface="Lato"/>
                        <a:sym typeface="Lato"/>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1041525">
                <a:tc>
                  <a:txBody>
                    <a:bodyPr/>
                    <a:lstStyle/>
                    <a:p>
                      <a:pPr indent="0" lvl="0" marL="0" rtl="0" algn="ctr">
                        <a:spcBef>
                          <a:spcPts val="0"/>
                        </a:spcBef>
                        <a:spcAft>
                          <a:spcPts val="0"/>
                        </a:spcAft>
                        <a:buNone/>
                      </a:pPr>
                      <a:r>
                        <a:rPr b="1" lang="en" sz="1300">
                          <a:solidFill>
                            <a:schemeClr val="dk2"/>
                          </a:solidFill>
                          <a:latin typeface="Lato"/>
                          <a:ea typeface="Lato"/>
                          <a:cs typeface="Lato"/>
                          <a:sym typeface="Lato"/>
                        </a:rPr>
                        <a:t>2</a:t>
                      </a:r>
                      <a:endParaRPr b="1" sz="1300">
                        <a:solidFill>
                          <a:schemeClr val="dk2"/>
                        </a:solidFill>
                        <a:latin typeface="Lato"/>
                        <a:ea typeface="Lato"/>
                        <a:cs typeface="Lato"/>
                        <a:sym typeface="Lato"/>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vMerge="1"/>
                <a:tc>
                  <a:txBody>
                    <a:bodyPr/>
                    <a:lstStyle/>
                    <a:p>
                      <a:pPr indent="0" lvl="0" marL="0" rtl="0" algn="l">
                        <a:spcBef>
                          <a:spcPts val="0"/>
                        </a:spcBef>
                        <a:spcAft>
                          <a:spcPts val="0"/>
                        </a:spcAft>
                        <a:buNone/>
                      </a:pPr>
                      <a:r>
                        <a:rPr lang="en" sz="1100">
                          <a:solidFill>
                            <a:srgbClr val="434343"/>
                          </a:solidFill>
                          <a:latin typeface="Lato"/>
                          <a:ea typeface="Lato"/>
                          <a:cs typeface="Lato"/>
                          <a:sym typeface="Lato"/>
                        </a:rPr>
                        <a:t>Language Model: </a:t>
                      </a:r>
                      <a:endParaRPr sz="1100">
                        <a:solidFill>
                          <a:srgbClr val="434343"/>
                        </a:solidFill>
                        <a:latin typeface="Lato"/>
                        <a:ea typeface="Lato"/>
                        <a:cs typeface="Lato"/>
                        <a:sym typeface="Lato"/>
                      </a:endParaRPr>
                    </a:p>
                    <a:p>
                      <a:pPr indent="0" lvl="0" marL="457200" rtl="0" algn="l">
                        <a:spcBef>
                          <a:spcPts val="0"/>
                        </a:spcBef>
                        <a:spcAft>
                          <a:spcPts val="0"/>
                        </a:spcAft>
                        <a:buNone/>
                      </a:pPr>
                      <a:r>
                        <a:rPr lang="en" sz="1200">
                          <a:solidFill>
                            <a:srgbClr val="434343"/>
                          </a:solidFill>
                          <a:latin typeface="Lato"/>
                          <a:ea typeface="Lato"/>
                          <a:cs typeface="Lato"/>
                          <a:sym typeface="Lato"/>
                        </a:rPr>
                        <a:t>BioMedGPT 7B</a:t>
                      </a:r>
                      <a:endParaRPr sz="1200">
                        <a:solidFill>
                          <a:srgbClr val="434343"/>
                        </a:solidFill>
                        <a:latin typeface="Lato"/>
                        <a:ea typeface="Lato"/>
                        <a:cs typeface="Lato"/>
                        <a:sym typeface="Lato"/>
                      </a:endParaRPr>
                    </a:p>
                    <a:p>
                      <a:pPr indent="0" lvl="0" marL="0" rtl="0" algn="l">
                        <a:spcBef>
                          <a:spcPts val="0"/>
                        </a:spcBef>
                        <a:spcAft>
                          <a:spcPts val="0"/>
                        </a:spcAft>
                        <a:buNone/>
                      </a:pPr>
                      <a:r>
                        <a:rPr lang="en" sz="1100">
                          <a:solidFill>
                            <a:srgbClr val="434343"/>
                          </a:solidFill>
                          <a:latin typeface="Lato"/>
                          <a:ea typeface="Lato"/>
                          <a:cs typeface="Lato"/>
                          <a:sym typeface="Lato"/>
                        </a:rPr>
                        <a:t>Vision Model: </a:t>
                      </a:r>
                      <a:endParaRPr sz="1100">
                        <a:solidFill>
                          <a:srgbClr val="434343"/>
                        </a:solidFill>
                        <a:latin typeface="Lato"/>
                        <a:ea typeface="Lato"/>
                        <a:cs typeface="Lato"/>
                        <a:sym typeface="Lato"/>
                      </a:endParaRPr>
                    </a:p>
                    <a:p>
                      <a:pPr indent="0" lvl="0" marL="457200" rtl="0" algn="l">
                        <a:spcBef>
                          <a:spcPts val="0"/>
                        </a:spcBef>
                        <a:spcAft>
                          <a:spcPts val="0"/>
                        </a:spcAft>
                        <a:buNone/>
                      </a:pPr>
                      <a:r>
                        <a:rPr lang="en" sz="1200">
                          <a:solidFill>
                            <a:srgbClr val="434343"/>
                          </a:solidFill>
                          <a:latin typeface="Lato"/>
                          <a:ea typeface="Lato"/>
                          <a:cs typeface="Lato"/>
                          <a:sym typeface="Lato"/>
                        </a:rPr>
                        <a:t>Unchanged</a:t>
                      </a:r>
                      <a:endParaRPr sz="1300">
                        <a:solidFill>
                          <a:srgbClr val="434343"/>
                        </a:solidFill>
                        <a:latin typeface="Lato"/>
                        <a:ea typeface="Lato"/>
                        <a:cs typeface="Lato"/>
                        <a:sym typeface="Lato"/>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rgbClr val="434343"/>
                          </a:solidFill>
                          <a:latin typeface="Lato"/>
                          <a:ea typeface="Lato"/>
                          <a:cs typeface="Lato"/>
                          <a:sym typeface="Lato"/>
                        </a:rPr>
                        <a:t>Domain specific MMLU (MedicalQA)</a:t>
                      </a:r>
                      <a:endParaRPr sz="1300">
                        <a:solidFill>
                          <a:srgbClr val="434343"/>
                        </a:solidFill>
                        <a:latin typeface="Lato"/>
                        <a:ea typeface="Lato"/>
                        <a:cs typeface="Lato"/>
                        <a:sym typeface="Lato"/>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vMerge="1"/>
                <a:tc>
                  <a:txBody>
                    <a:bodyPr/>
                    <a:lstStyle/>
                    <a:p>
                      <a:pPr indent="0" lvl="0" marL="0" rtl="0" algn="ctr">
                        <a:spcBef>
                          <a:spcPts val="0"/>
                        </a:spcBef>
                        <a:spcAft>
                          <a:spcPts val="0"/>
                        </a:spcAft>
                        <a:buNone/>
                      </a:pPr>
                      <a:r>
                        <a:rPr lang="en" sz="1300">
                          <a:solidFill>
                            <a:srgbClr val="434343"/>
                          </a:solidFill>
                          <a:latin typeface="Lato"/>
                          <a:ea typeface="Lato"/>
                          <a:cs typeface="Lato"/>
                          <a:sym typeface="Lato"/>
                        </a:rPr>
                        <a:t>WIP</a:t>
                      </a:r>
                      <a:endParaRPr sz="1300">
                        <a:solidFill>
                          <a:srgbClr val="434343"/>
                        </a:solidFill>
                        <a:latin typeface="Lato"/>
                        <a:ea typeface="Lato"/>
                        <a:cs typeface="Lato"/>
                        <a:sym typeface="Lato"/>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0"/>
          <p:cNvSpPr txBox="1"/>
          <p:nvPr>
            <p:ph type="title"/>
          </p:nvPr>
        </p:nvSpPr>
        <p:spPr>
          <a:xfrm>
            <a:off x="727650" y="5928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r>
              <a:rPr lang="en"/>
              <a:t>Bias detection Experiments - WIP </a:t>
            </a:r>
            <a:endParaRPr/>
          </a:p>
        </p:txBody>
      </p:sp>
      <p:graphicFrame>
        <p:nvGraphicFramePr>
          <p:cNvPr id="142" name="Google Shape;142;p20"/>
          <p:cNvGraphicFramePr/>
          <p:nvPr/>
        </p:nvGraphicFramePr>
        <p:xfrm>
          <a:off x="210475" y="1412213"/>
          <a:ext cx="3000000" cy="3000000"/>
        </p:xfrm>
        <a:graphic>
          <a:graphicData uri="http://schemas.openxmlformats.org/drawingml/2006/table">
            <a:tbl>
              <a:tblPr>
                <a:noFill/>
                <a:tableStyleId>{EC38129D-FE17-4611-985C-3897A0924A7B}</a:tableStyleId>
              </a:tblPr>
              <a:tblGrid>
                <a:gridCol w="2059875"/>
                <a:gridCol w="3407400"/>
                <a:gridCol w="1550275"/>
                <a:gridCol w="1566725"/>
              </a:tblGrid>
              <a:tr h="559275">
                <a:tc>
                  <a:txBody>
                    <a:bodyPr/>
                    <a:lstStyle/>
                    <a:p>
                      <a:pPr indent="0" lvl="0" marL="0" rtl="0" algn="ctr">
                        <a:spcBef>
                          <a:spcPts val="0"/>
                        </a:spcBef>
                        <a:spcAft>
                          <a:spcPts val="0"/>
                        </a:spcAft>
                        <a:buNone/>
                      </a:pPr>
                      <a:r>
                        <a:rPr b="1" lang="en">
                          <a:latin typeface="Lato"/>
                          <a:ea typeface="Lato"/>
                          <a:cs typeface="Lato"/>
                          <a:sym typeface="Lato"/>
                        </a:rPr>
                        <a:t>Experiment</a:t>
                      </a:r>
                      <a:endParaRPr b="1">
                        <a:latin typeface="Lato"/>
                        <a:ea typeface="Lato"/>
                        <a:cs typeface="Lato"/>
                        <a:sym typeface="Lato"/>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Lato"/>
                          <a:ea typeface="Lato"/>
                          <a:cs typeface="Lato"/>
                          <a:sym typeface="Lato"/>
                        </a:rPr>
                        <a:t>Base Model</a:t>
                      </a:r>
                      <a:endParaRPr b="1">
                        <a:latin typeface="Lato"/>
                        <a:ea typeface="Lato"/>
                        <a:cs typeface="Lato"/>
                        <a:sym typeface="Lato"/>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Lato"/>
                          <a:ea typeface="Lato"/>
                          <a:cs typeface="Lato"/>
                          <a:sym typeface="Lato"/>
                        </a:rPr>
                        <a:t>Eval Data</a:t>
                      </a:r>
                      <a:endParaRPr b="1">
                        <a:latin typeface="Lato"/>
                        <a:ea typeface="Lato"/>
                        <a:cs typeface="Lato"/>
                        <a:sym typeface="Lato"/>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Lato"/>
                          <a:ea typeface="Lato"/>
                          <a:cs typeface="Lato"/>
                          <a:sym typeface="Lato"/>
                        </a:rPr>
                        <a:t>Metric</a:t>
                      </a:r>
                      <a:endParaRPr b="1">
                        <a:latin typeface="Lato"/>
                        <a:ea typeface="Lato"/>
                        <a:cs typeface="Lato"/>
                        <a:sym typeface="Lato"/>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1092650">
                <a:tc>
                  <a:txBody>
                    <a:bodyPr/>
                    <a:lstStyle/>
                    <a:p>
                      <a:pPr indent="0" lvl="0" marL="0" rtl="0" algn="ctr">
                        <a:spcBef>
                          <a:spcPts val="0"/>
                        </a:spcBef>
                        <a:spcAft>
                          <a:spcPts val="0"/>
                        </a:spcAft>
                        <a:buNone/>
                      </a:pPr>
                      <a:r>
                        <a:rPr b="1" lang="en" sz="1300">
                          <a:solidFill>
                            <a:schemeClr val="dk2"/>
                          </a:solidFill>
                          <a:latin typeface="Lato"/>
                          <a:ea typeface="Lato"/>
                          <a:cs typeface="Lato"/>
                          <a:sym typeface="Lato"/>
                        </a:rPr>
                        <a:t>Bias in pre-trained</a:t>
                      </a:r>
                      <a:br>
                        <a:rPr b="1" lang="en" sz="1300">
                          <a:solidFill>
                            <a:schemeClr val="dk2"/>
                          </a:solidFill>
                          <a:latin typeface="Lato"/>
                          <a:ea typeface="Lato"/>
                          <a:cs typeface="Lato"/>
                          <a:sym typeface="Lato"/>
                        </a:rPr>
                      </a:br>
                      <a:r>
                        <a:rPr b="1" lang="en" sz="1300">
                          <a:solidFill>
                            <a:schemeClr val="dk2"/>
                          </a:solidFill>
                          <a:latin typeface="Lato"/>
                          <a:ea typeface="Lato"/>
                          <a:cs typeface="Lato"/>
                          <a:sym typeface="Lato"/>
                        </a:rPr>
                        <a:t>OpenFlamingo</a:t>
                      </a:r>
                      <a:br>
                        <a:rPr b="1" lang="en" sz="1300">
                          <a:solidFill>
                            <a:schemeClr val="dk2"/>
                          </a:solidFill>
                          <a:latin typeface="Lato"/>
                          <a:ea typeface="Lato"/>
                          <a:cs typeface="Lato"/>
                          <a:sym typeface="Lato"/>
                        </a:rPr>
                      </a:br>
                      <a:endParaRPr b="1" sz="1300">
                        <a:solidFill>
                          <a:schemeClr val="dk2"/>
                        </a:solidFill>
                        <a:latin typeface="Lato"/>
                        <a:ea typeface="Lato"/>
                        <a:cs typeface="Lato"/>
                        <a:sym typeface="Lato"/>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rgbClr val="434343"/>
                          </a:solidFill>
                          <a:latin typeface="Lato"/>
                          <a:ea typeface="Lato"/>
                          <a:cs typeface="Lato"/>
                          <a:sym typeface="Lato"/>
                        </a:rPr>
                        <a:t>Language Model: </a:t>
                      </a:r>
                      <a:endParaRPr sz="1200">
                        <a:solidFill>
                          <a:srgbClr val="434343"/>
                        </a:solidFill>
                        <a:latin typeface="Lato"/>
                        <a:ea typeface="Lato"/>
                        <a:cs typeface="Lato"/>
                        <a:sym typeface="Lato"/>
                      </a:endParaRPr>
                    </a:p>
                    <a:p>
                      <a:pPr indent="0" lvl="0" marL="457200" rtl="0" algn="l">
                        <a:spcBef>
                          <a:spcPts val="0"/>
                        </a:spcBef>
                        <a:spcAft>
                          <a:spcPts val="0"/>
                        </a:spcAft>
                        <a:buNone/>
                      </a:pPr>
                      <a:r>
                        <a:rPr lang="en" sz="1100">
                          <a:solidFill>
                            <a:srgbClr val="434343"/>
                          </a:solidFill>
                          <a:latin typeface="Lato"/>
                          <a:ea typeface="Lato"/>
                          <a:cs typeface="Lato"/>
                          <a:sym typeface="Lato"/>
                        </a:rPr>
                        <a:t>MPT 1B RedPajama (Mosaic ML)</a:t>
                      </a:r>
                      <a:endParaRPr sz="1100">
                        <a:solidFill>
                          <a:srgbClr val="434343"/>
                        </a:solidFill>
                        <a:latin typeface="Lato"/>
                        <a:ea typeface="Lato"/>
                        <a:cs typeface="Lato"/>
                        <a:sym typeface="Lato"/>
                      </a:endParaRPr>
                    </a:p>
                    <a:p>
                      <a:pPr indent="0" lvl="0" marL="0" rtl="0" algn="l">
                        <a:spcBef>
                          <a:spcPts val="0"/>
                        </a:spcBef>
                        <a:spcAft>
                          <a:spcPts val="0"/>
                        </a:spcAft>
                        <a:buNone/>
                      </a:pPr>
                      <a:r>
                        <a:rPr lang="en" sz="1200">
                          <a:solidFill>
                            <a:srgbClr val="434343"/>
                          </a:solidFill>
                          <a:latin typeface="Lato"/>
                          <a:ea typeface="Lato"/>
                          <a:cs typeface="Lato"/>
                          <a:sym typeface="Lato"/>
                        </a:rPr>
                        <a:t>Vision Model: </a:t>
                      </a:r>
                      <a:endParaRPr sz="1200">
                        <a:solidFill>
                          <a:srgbClr val="434343"/>
                        </a:solidFill>
                        <a:latin typeface="Lato"/>
                        <a:ea typeface="Lato"/>
                        <a:cs typeface="Lato"/>
                        <a:sym typeface="Lato"/>
                      </a:endParaRPr>
                    </a:p>
                    <a:p>
                      <a:pPr indent="0" lvl="0" marL="457200" rtl="0" algn="l">
                        <a:spcBef>
                          <a:spcPts val="0"/>
                        </a:spcBef>
                        <a:spcAft>
                          <a:spcPts val="0"/>
                        </a:spcAft>
                        <a:buNone/>
                      </a:pPr>
                      <a:r>
                        <a:rPr lang="en" sz="1100">
                          <a:solidFill>
                            <a:srgbClr val="434343"/>
                          </a:solidFill>
                          <a:latin typeface="Lato"/>
                          <a:ea typeface="Lato"/>
                          <a:cs typeface="Lato"/>
                          <a:sym typeface="Lato"/>
                        </a:rPr>
                        <a:t>ViT-L-14 (CLIP) </a:t>
                      </a:r>
                      <a:endParaRPr sz="1100">
                        <a:solidFill>
                          <a:srgbClr val="434343"/>
                        </a:solidFill>
                        <a:latin typeface="Lato"/>
                        <a:ea typeface="Lato"/>
                        <a:cs typeface="Lato"/>
                        <a:sym typeface="Lato"/>
                      </a:endParaRPr>
                    </a:p>
                    <a:p>
                      <a:pPr indent="0" lvl="0" marL="0" rtl="0" algn="l">
                        <a:spcBef>
                          <a:spcPts val="0"/>
                        </a:spcBef>
                        <a:spcAft>
                          <a:spcPts val="0"/>
                        </a:spcAft>
                        <a:buNone/>
                      </a:pPr>
                      <a:r>
                        <a:t/>
                      </a:r>
                      <a:endParaRPr sz="1200">
                        <a:solidFill>
                          <a:srgbClr val="434343"/>
                        </a:solidFill>
                        <a:latin typeface="Lato"/>
                        <a:ea typeface="Lato"/>
                        <a:cs typeface="Lato"/>
                        <a:sym typeface="Lato"/>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rowSpan="2">
                  <a:txBody>
                    <a:bodyPr/>
                    <a:lstStyle/>
                    <a:p>
                      <a:pPr indent="0" lvl="0" marL="0" rtl="0" algn="ctr">
                        <a:spcBef>
                          <a:spcPts val="0"/>
                        </a:spcBef>
                        <a:spcAft>
                          <a:spcPts val="0"/>
                        </a:spcAft>
                        <a:buNone/>
                      </a:pPr>
                      <a:r>
                        <a:rPr b="1" lang="en" sz="1200">
                          <a:solidFill>
                            <a:srgbClr val="434343"/>
                          </a:solidFill>
                          <a:latin typeface="Lato"/>
                          <a:ea typeface="Lato"/>
                          <a:cs typeface="Lato"/>
                          <a:sym typeface="Lato"/>
                        </a:rPr>
                        <a:t>VLStereoset</a:t>
                      </a:r>
                      <a:endParaRPr b="1" sz="1200">
                        <a:solidFill>
                          <a:srgbClr val="434343"/>
                        </a:solidFill>
                        <a:latin typeface="Lato"/>
                        <a:ea typeface="Lato"/>
                        <a:cs typeface="Lato"/>
                        <a:sym typeface="Lato"/>
                      </a:endParaRPr>
                    </a:p>
                    <a:p>
                      <a:pPr indent="0" lvl="0" marL="0" rtl="0" algn="ctr">
                        <a:spcBef>
                          <a:spcPts val="0"/>
                        </a:spcBef>
                        <a:spcAft>
                          <a:spcPts val="0"/>
                        </a:spcAft>
                        <a:buNone/>
                      </a:pPr>
                      <a:r>
                        <a:t/>
                      </a:r>
                      <a:endParaRPr sz="1200">
                        <a:solidFill>
                          <a:srgbClr val="434343"/>
                        </a:solidFill>
                        <a:latin typeface="Lato"/>
                        <a:ea typeface="Lato"/>
                        <a:cs typeface="Lato"/>
                        <a:sym typeface="Lato"/>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rowSpan="2">
                  <a:txBody>
                    <a:bodyPr/>
                    <a:lstStyle/>
                    <a:p>
                      <a:pPr indent="0" lvl="0" marL="0" rtl="0" algn="ctr">
                        <a:spcBef>
                          <a:spcPts val="0"/>
                        </a:spcBef>
                        <a:spcAft>
                          <a:spcPts val="0"/>
                        </a:spcAft>
                        <a:buNone/>
                      </a:pPr>
                      <a:r>
                        <a:rPr lang="en" sz="1200">
                          <a:solidFill>
                            <a:srgbClr val="434343"/>
                          </a:solidFill>
                          <a:latin typeface="Lato"/>
                          <a:ea typeface="Lato"/>
                          <a:cs typeface="Lato"/>
                          <a:sym typeface="Lato"/>
                        </a:rPr>
                        <a:t>Vision Language Relevance Score (VLRS)</a:t>
                      </a:r>
                      <a:endParaRPr sz="1200">
                        <a:solidFill>
                          <a:srgbClr val="434343"/>
                        </a:solidFill>
                        <a:latin typeface="Lato"/>
                        <a:ea typeface="Lato"/>
                        <a:cs typeface="Lato"/>
                        <a:sym typeface="Lato"/>
                      </a:endParaRPr>
                    </a:p>
                    <a:p>
                      <a:pPr indent="0" lvl="0" marL="0" rtl="0" algn="ctr">
                        <a:spcBef>
                          <a:spcPts val="0"/>
                        </a:spcBef>
                        <a:spcAft>
                          <a:spcPts val="0"/>
                        </a:spcAft>
                        <a:buNone/>
                      </a:pPr>
                      <a:r>
                        <a:t/>
                      </a:r>
                      <a:endParaRPr sz="1200">
                        <a:solidFill>
                          <a:srgbClr val="434343"/>
                        </a:solidFill>
                        <a:latin typeface="Lato"/>
                        <a:ea typeface="Lato"/>
                        <a:cs typeface="Lato"/>
                        <a:sym typeface="Lato"/>
                      </a:endParaRPr>
                    </a:p>
                    <a:p>
                      <a:pPr indent="0" lvl="0" marL="0" rtl="0" algn="ctr">
                        <a:spcBef>
                          <a:spcPts val="0"/>
                        </a:spcBef>
                        <a:spcAft>
                          <a:spcPts val="0"/>
                        </a:spcAft>
                        <a:buNone/>
                      </a:pPr>
                      <a:r>
                        <a:rPr lang="en" sz="1200">
                          <a:solidFill>
                            <a:srgbClr val="434343"/>
                          </a:solidFill>
                          <a:latin typeface="Lato"/>
                          <a:ea typeface="Lato"/>
                          <a:cs typeface="Lato"/>
                          <a:sym typeface="Lato"/>
                        </a:rPr>
                        <a:t>Vision Language Bias Score (VLBS)</a:t>
                      </a:r>
                      <a:endParaRPr sz="1200">
                        <a:solidFill>
                          <a:srgbClr val="434343"/>
                        </a:solidFill>
                        <a:latin typeface="Lato"/>
                        <a:ea typeface="Lato"/>
                        <a:cs typeface="Lato"/>
                        <a:sym typeface="Lato"/>
                      </a:endParaRPr>
                    </a:p>
                    <a:p>
                      <a:pPr indent="0" lvl="0" marL="0" rtl="0" algn="l">
                        <a:spcBef>
                          <a:spcPts val="0"/>
                        </a:spcBef>
                        <a:spcAft>
                          <a:spcPts val="0"/>
                        </a:spcAft>
                        <a:buNone/>
                      </a:pPr>
                      <a:r>
                        <a:t/>
                      </a:r>
                      <a:endParaRPr sz="1200">
                        <a:solidFill>
                          <a:srgbClr val="434343"/>
                        </a:solidFill>
                        <a:latin typeface="Lato"/>
                        <a:ea typeface="Lato"/>
                        <a:cs typeface="Lato"/>
                        <a:sym typeface="Lato"/>
                      </a:endParaRPr>
                    </a:p>
                    <a:p>
                      <a:pPr indent="0" lvl="0" marL="0" rtl="0" algn="ctr">
                        <a:spcBef>
                          <a:spcPts val="0"/>
                        </a:spcBef>
                        <a:spcAft>
                          <a:spcPts val="0"/>
                        </a:spcAft>
                        <a:buNone/>
                      </a:pPr>
                      <a:r>
                        <a:rPr lang="en" sz="1200">
                          <a:solidFill>
                            <a:srgbClr val="434343"/>
                          </a:solidFill>
                          <a:latin typeface="Lato"/>
                          <a:ea typeface="Lato"/>
                          <a:cs typeface="Lato"/>
                          <a:sym typeface="Lato"/>
                        </a:rPr>
                        <a:t>Idealized Vision Language Ability Score (IVLAS)</a:t>
                      </a:r>
                      <a:endParaRPr sz="1200">
                        <a:solidFill>
                          <a:srgbClr val="434343"/>
                        </a:solidFill>
                        <a:latin typeface="Lato"/>
                        <a:ea typeface="Lato"/>
                        <a:cs typeface="Lato"/>
                        <a:sym typeface="Lato"/>
                      </a:endParaRPr>
                    </a:p>
                    <a:p>
                      <a:pPr indent="0" lvl="0" marL="0" rtl="0" algn="ctr">
                        <a:spcBef>
                          <a:spcPts val="0"/>
                        </a:spcBef>
                        <a:spcAft>
                          <a:spcPts val="0"/>
                        </a:spcAft>
                        <a:buNone/>
                      </a:pPr>
                      <a:r>
                        <a:t/>
                      </a:r>
                      <a:endParaRPr sz="1200">
                        <a:solidFill>
                          <a:srgbClr val="434343"/>
                        </a:solidFill>
                        <a:latin typeface="Lato"/>
                        <a:ea typeface="Lato"/>
                        <a:cs typeface="Lato"/>
                        <a:sym typeface="Lato"/>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903275">
                <a:tc>
                  <a:txBody>
                    <a:bodyPr/>
                    <a:lstStyle/>
                    <a:p>
                      <a:pPr indent="0" lvl="0" marL="0" rtl="0" algn="ctr">
                        <a:spcBef>
                          <a:spcPts val="0"/>
                        </a:spcBef>
                        <a:spcAft>
                          <a:spcPts val="0"/>
                        </a:spcAft>
                        <a:buNone/>
                      </a:pPr>
                      <a:r>
                        <a:rPr b="1" lang="en" sz="1300">
                          <a:solidFill>
                            <a:schemeClr val="dk2"/>
                          </a:solidFill>
                          <a:latin typeface="Lato"/>
                          <a:ea typeface="Lato"/>
                          <a:cs typeface="Lato"/>
                          <a:sym typeface="Lato"/>
                        </a:rPr>
                        <a:t>Bias in fine-tuned </a:t>
                      </a:r>
                      <a:br>
                        <a:rPr b="1" lang="en" sz="1300">
                          <a:solidFill>
                            <a:schemeClr val="dk2"/>
                          </a:solidFill>
                          <a:latin typeface="Lato"/>
                          <a:ea typeface="Lato"/>
                          <a:cs typeface="Lato"/>
                          <a:sym typeface="Lato"/>
                        </a:rPr>
                      </a:br>
                      <a:r>
                        <a:rPr b="1" lang="en" sz="1300">
                          <a:solidFill>
                            <a:schemeClr val="dk2"/>
                          </a:solidFill>
                          <a:latin typeface="Lato"/>
                          <a:ea typeface="Lato"/>
                          <a:cs typeface="Lato"/>
                          <a:sym typeface="Lato"/>
                        </a:rPr>
                        <a:t>OpenFlamingo</a:t>
                      </a:r>
                      <a:endParaRPr b="1" sz="1300">
                        <a:solidFill>
                          <a:schemeClr val="dk2"/>
                        </a:solidFill>
                        <a:latin typeface="Lato"/>
                        <a:ea typeface="Lato"/>
                        <a:cs typeface="Lato"/>
                        <a:sym typeface="Lato"/>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rgbClr val="434343"/>
                          </a:solidFill>
                          <a:latin typeface="Lato"/>
                          <a:ea typeface="Lato"/>
                          <a:cs typeface="Lato"/>
                          <a:sym typeface="Lato"/>
                        </a:rPr>
                        <a:t>Model with the best performance on fine-tuning experiments</a:t>
                      </a:r>
                      <a:endParaRPr sz="1200">
                        <a:solidFill>
                          <a:srgbClr val="434343"/>
                        </a:solidFill>
                        <a:latin typeface="Lato"/>
                        <a:ea typeface="Lato"/>
                        <a:cs typeface="Lato"/>
                        <a:sym typeface="Lato"/>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vMerge="1"/>
                <a:tc vMerge="1"/>
              </a:tr>
            </a:tbl>
          </a:graphicData>
        </a:graphic>
      </p:graphicFrame>
      <p:pic>
        <p:nvPicPr>
          <p:cNvPr id="143" name="Google Shape;143;p20"/>
          <p:cNvPicPr preferRelativeResize="0"/>
          <p:nvPr/>
        </p:nvPicPr>
        <p:blipFill>
          <a:blip r:embed="rId3">
            <a:alphaModFix/>
          </a:blip>
          <a:stretch>
            <a:fillRect/>
          </a:stretch>
        </p:blipFill>
        <p:spPr>
          <a:xfrm>
            <a:off x="6090299" y="4372249"/>
            <a:ext cx="2704452" cy="535200"/>
          </a:xfrm>
          <a:prstGeom prst="rect">
            <a:avLst/>
          </a:prstGeom>
          <a:noFill/>
          <a:ln>
            <a:noFill/>
          </a:ln>
        </p:spPr>
      </p:pic>
      <p:sp>
        <p:nvSpPr>
          <p:cNvPr id="144" name="Google Shape;144;p20"/>
          <p:cNvSpPr txBox="1"/>
          <p:nvPr/>
        </p:nvSpPr>
        <p:spPr>
          <a:xfrm>
            <a:off x="210475" y="4325300"/>
            <a:ext cx="5467200" cy="7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accent1"/>
                </a:solidFill>
                <a:latin typeface="Lato"/>
                <a:ea typeface="Lato"/>
                <a:cs typeface="Lato"/>
                <a:sym typeface="Lato"/>
              </a:rPr>
              <a:t>Evaluation process</a:t>
            </a:r>
            <a:r>
              <a:rPr lang="en" sz="1000">
                <a:solidFill>
                  <a:schemeClr val="accent1"/>
                </a:solidFill>
                <a:latin typeface="Lato"/>
                <a:ea typeface="Lato"/>
                <a:cs typeface="Lato"/>
                <a:sym typeface="Lato"/>
              </a:rPr>
              <a:t>: Produce model outputs for the 1028 images, get </a:t>
            </a:r>
            <a:r>
              <a:rPr lang="en" sz="1000">
                <a:solidFill>
                  <a:schemeClr val="accent1"/>
                </a:solidFill>
                <a:latin typeface="Lato"/>
                <a:ea typeface="Lato"/>
                <a:cs typeface="Lato"/>
                <a:sym typeface="Lato"/>
              </a:rPr>
              <a:t>cosine-similarity of the output with each of the 3 pre-defined text samples (stereotypical, anti-stereotypical and irrelevant)</a:t>
            </a:r>
            <a:endParaRPr sz="1000">
              <a:solidFill>
                <a:schemeClr val="accen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1"/>
          <p:cNvSpPr txBox="1"/>
          <p:nvPr>
            <p:ph type="title"/>
          </p:nvPr>
        </p:nvSpPr>
        <p:spPr>
          <a:xfrm>
            <a:off x="727650" y="5928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r>
              <a:rPr lang="en" sz="2711"/>
              <a:t>Results: Experiment 1</a:t>
            </a:r>
            <a:endParaRPr sz="2711"/>
          </a:p>
        </p:txBody>
      </p:sp>
      <p:sp>
        <p:nvSpPr>
          <p:cNvPr id="150" name="Google Shape;150;p21"/>
          <p:cNvSpPr txBox="1"/>
          <p:nvPr/>
        </p:nvSpPr>
        <p:spPr>
          <a:xfrm>
            <a:off x="727650" y="1291125"/>
            <a:ext cx="7394400" cy="12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accent1"/>
                </a:solidFill>
                <a:latin typeface="Lato"/>
                <a:ea typeface="Lato"/>
                <a:cs typeface="Lato"/>
                <a:sym typeface="Lato"/>
              </a:rPr>
              <a:t>Note: </a:t>
            </a:r>
            <a:r>
              <a:rPr lang="en" sz="1300">
                <a:solidFill>
                  <a:schemeClr val="accent1"/>
                </a:solidFill>
                <a:latin typeface="Lato"/>
                <a:ea typeface="Lato"/>
                <a:cs typeface="Lato"/>
                <a:sym typeface="Lato"/>
              </a:rPr>
              <a:t>OpenFlamingo baseline provides 80-89% of performance achieved in Flamingo paper</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OpenFlamingo 4-shot (pre-trained weights) ⇒ 45.5 VQAv2 score (vs 53.2 VQAv2 in Flamingo paper)</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OpenFlamingo (OpenLLaMA finetuned) ⇒ 46.1 VQAv2 score (Sampled 20K questions)</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Steps = [Total samples / Batch size] * Number of Epochs</a:t>
            </a:r>
            <a:endParaRPr sz="1300">
              <a:solidFill>
                <a:schemeClr val="accent1"/>
              </a:solidFill>
              <a:latin typeface="Lato"/>
              <a:ea typeface="Lato"/>
              <a:cs typeface="Lato"/>
              <a:sym typeface="Lato"/>
            </a:endParaRPr>
          </a:p>
        </p:txBody>
      </p:sp>
      <p:pic>
        <p:nvPicPr>
          <p:cNvPr id="151" name="Google Shape;151;p21"/>
          <p:cNvPicPr preferRelativeResize="0"/>
          <p:nvPr/>
        </p:nvPicPr>
        <p:blipFill>
          <a:blip r:embed="rId3">
            <a:alphaModFix/>
          </a:blip>
          <a:stretch>
            <a:fillRect/>
          </a:stretch>
        </p:blipFill>
        <p:spPr>
          <a:xfrm>
            <a:off x="463050" y="2571825"/>
            <a:ext cx="4290601" cy="2254250"/>
          </a:xfrm>
          <a:prstGeom prst="rect">
            <a:avLst/>
          </a:prstGeom>
          <a:noFill/>
          <a:ln>
            <a:noFill/>
          </a:ln>
        </p:spPr>
      </p:pic>
      <p:pic>
        <p:nvPicPr>
          <p:cNvPr id="152" name="Google Shape;152;p21"/>
          <p:cNvPicPr preferRelativeResize="0"/>
          <p:nvPr/>
        </p:nvPicPr>
        <p:blipFill>
          <a:blip r:embed="rId4">
            <a:alphaModFix/>
          </a:blip>
          <a:stretch>
            <a:fillRect/>
          </a:stretch>
        </p:blipFill>
        <p:spPr>
          <a:xfrm>
            <a:off x="4895476" y="2734950"/>
            <a:ext cx="4085550" cy="214651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